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8F758651-C1C1-224F-831F-8DB24D5FA578}">
          <p14:sldIdLst>
            <p14:sldId id="256"/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156B"/>
    <a:srgbClr val="C9F3E0"/>
    <a:srgbClr val="EBCF92"/>
    <a:srgbClr val="AEED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/>
    <p:restoredTop sz="96319"/>
  </p:normalViewPr>
  <p:slideViewPr>
    <p:cSldViewPr snapToGrid="0" snapToObjects="1">
      <p:cViewPr varScale="1">
        <p:scale>
          <a:sx n="61" d="100"/>
          <a:sy n="61" d="100"/>
        </p:scale>
        <p:origin x="1184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Sheet1!$A$4</c:f>
              <c:strCache>
                <c:ptCount val="1"/>
                <c:pt idx="0">
                  <c:v>infertility</c:v>
                </c:pt>
              </c:strCache>
            </c:strRef>
          </c:tx>
          <c:spPr>
            <a:solidFill>
              <a:srgbClr val="44546A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14%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964-F543-A7D0-326F1BC2180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0%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964-F543-A7D0-326F1BC2180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13%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964-F543-A7D0-326F1BC2180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0%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964-F543-A7D0-326F1BC218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45156B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Sheet1!$B$2:$E$2</c:f>
              <c:strCache>
                <c:ptCount val="4"/>
                <c:pt idx="0">
                  <c:v>IUD Insertions NOT in Didactic Curriculum (n=7)</c:v>
                </c:pt>
                <c:pt idx="1">
                  <c:v>IUD Insertions Included in Didactic Curriculum (n=9)</c:v>
                </c:pt>
                <c:pt idx="2">
                  <c:v>IUD Insertions NOT in Clinical Curriculum (n=8)</c:v>
                </c:pt>
                <c:pt idx="3">
                  <c:v>IUD Insertions Included in Clinical Curriculum (n=8)</c:v>
                </c:pt>
              </c:strCache>
            </c:strRef>
          </c:cat>
          <c:val>
            <c:numRef>
              <c:f>Sheet1!$B$4:$E$4</c:f>
              <c:numCache>
                <c:formatCode>0.0%</c:formatCode>
                <c:ptCount val="4"/>
                <c:pt idx="0">
                  <c:v>0.14299999999999999</c:v>
                </c:pt>
                <c:pt idx="1">
                  <c:v>0</c:v>
                </c:pt>
                <c:pt idx="2">
                  <c:v>0.125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964-F543-A7D0-326F1BC2180E}"/>
            </c:ext>
          </c:extLst>
        </c:ser>
        <c:ser>
          <c:idx val="1"/>
          <c:order val="1"/>
          <c:tx>
            <c:strRef>
              <c:f>Sheet1!$A$5</c:f>
              <c:strCache>
                <c:ptCount val="1"/>
                <c:pt idx="0">
                  <c:v>pelvic infection</c:v>
                </c:pt>
              </c:strCache>
            </c:strRef>
          </c:tx>
          <c:spPr>
            <a:solidFill>
              <a:srgbClr val="ED7D31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57%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964-F543-A7D0-326F1BC2180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11%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964-F543-A7D0-326F1BC2180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50%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964-F543-A7D0-326F1BC2180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13%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964-F543-A7D0-326F1BC218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45156B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Sheet1!$B$2:$E$2</c:f>
              <c:strCache>
                <c:ptCount val="4"/>
                <c:pt idx="0">
                  <c:v>IUD Insertions NOT in Didactic Curriculum (n=7)</c:v>
                </c:pt>
                <c:pt idx="1">
                  <c:v>IUD Insertions Included in Didactic Curriculum (n=9)</c:v>
                </c:pt>
                <c:pt idx="2">
                  <c:v>IUD Insertions NOT in Clinical Curriculum (n=8)</c:v>
                </c:pt>
                <c:pt idx="3">
                  <c:v>IUD Insertions Included in Clinical Curriculum (n=8)</c:v>
                </c:pt>
              </c:strCache>
            </c:strRef>
          </c:cat>
          <c:val>
            <c:numRef>
              <c:f>Sheet1!$B$5:$E$5</c:f>
              <c:numCache>
                <c:formatCode>0.0%</c:formatCode>
                <c:ptCount val="4"/>
                <c:pt idx="0">
                  <c:v>0.57099999999999995</c:v>
                </c:pt>
                <c:pt idx="1">
                  <c:v>0.111</c:v>
                </c:pt>
                <c:pt idx="2">
                  <c:v>0.5</c:v>
                </c:pt>
                <c:pt idx="3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964-F543-A7D0-326F1BC2180E}"/>
            </c:ext>
          </c:extLst>
        </c:ser>
        <c:ser>
          <c:idx val="2"/>
          <c:order val="2"/>
          <c:tx>
            <c:strRef>
              <c:f>Sheet1!$A$6</c:f>
              <c:strCache>
                <c:ptCount val="1"/>
                <c:pt idx="0">
                  <c:v>uterine rupture</c:v>
                </c:pt>
              </c:strCache>
            </c:strRef>
          </c:tx>
          <c:spPr>
            <a:solidFill>
              <a:srgbClr val="70AD47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71%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964-F543-A7D0-326F1BC2180E}"/>
                </c:ext>
              </c:extLst>
            </c:dLbl>
            <c:dLbl>
              <c:idx val="1"/>
              <c:layout>
                <c:manualLayout>
                  <c:x val="-5.9378881987577639E-2"/>
                  <c:y val="1.5696660606804361E-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45156B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>
                        <a:solidFill>
                          <a:srgbClr val="45156B"/>
                        </a:solidFill>
                      </a:rPr>
                      <a:t>11%</a:t>
                    </a:r>
                  </a:p>
                  <a:p>
                    <a:pPr>
                      <a:defRPr b="1">
                        <a:solidFill>
                          <a:srgbClr val="45156B"/>
                        </a:solidFill>
                      </a:defRPr>
                    </a:pPr>
                    <a:endParaRPr lang="en-US">
                      <a:solidFill>
                        <a:srgbClr val="45156B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45156B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026915113871639E-2"/>
                      <c:h val="3.976078289235229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2964-F543-A7D0-326F1BC2180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63%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964-F543-A7D0-326F1BC2180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13%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964-F543-A7D0-326F1BC218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45156B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Sheet1!$B$2:$E$2</c:f>
              <c:strCache>
                <c:ptCount val="4"/>
                <c:pt idx="0">
                  <c:v>IUD Insertions NOT in Didactic Curriculum (n=7)</c:v>
                </c:pt>
                <c:pt idx="1">
                  <c:v>IUD Insertions Included in Didactic Curriculum (n=9)</c:v>
                </c:pt>
                <c:pt idx="2">
                  <c:v>IUD Insertions NOT in Clinical Curriculum (n=8)</c:v>
                </c:pt>
                <c:pt idx="3">
                  <c:v>IUD Insertions Included in Clinical Curriculum (n=8)</c:v>
                </c:pt>
              </c:strCache>
            </c:strRef>
          </c:cat>
          <c:val>
            <c:numRef>
              <c:f>Sheet1!$B$6:$E$6</c:f>
              <c:numCache>
                <c:formatCode>0.0%</c:formatCode>
                <c:ptCount val="4"/>
                <c:pt idx="0">
                  <c:v>0.71399999999999997</c:v>
                </c:pt>
                <c:pt idx="1">
                  <c:v>0.111</c:v>
                </c:pt>
                <c:pt idx="2">
                  <c:v>0.625</c:v>
                </c:pt>
                <c:pt idx="3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964-F543-A7D0-326F1BC2180E}"/>
            </c:ext>
          </c:extLst>
        </c:ser>
        <c:ser>
          <c:idx val="3"/>
          <c:order val="3"/>
          <c:tx>
            <c:strRef>
              <c:f>Sheet1!$A$7</c:f>
              <c:strCache>
                <c:ptCount val="1"/>
                <c:pt idx="0">
                  <c:v>ectopic pregnancy</c:v>
                </c:pt>
              </c:strCache>
            </c:strRef>
          </c:tx>
          <c:spPr>
            <a:solidFill>
              <a:srgbClr val="FFC0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57%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964-F543-A7D0-326F1BC2180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44%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964-F543-A7D0-326F1BC2180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50%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964-F543-A7D0-326F1BC2180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50%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964-F543-A7D0-326F1BC218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Sheet1!$B$2:$E$2</c:f>
              <c:strCache>
                <c:ptCount val="4"/>
                <c:pt idx="0">
                  <c:v>IUD Insertions NOT in Didactic Curriculum (n=7)</c:v>
                </c:pt>
                <c:pt idx="1">
                  <c:v>IUD Insertions Included in Didactic Curriculum (n=9)</c:v>
                </c:pt>
                <c:pt idx="2">
                  <c:v>IUD Insertions NOT in Clinical Curriculum (n=8)</c:v>
                </c:pt>
                <c:pt idx="3">
                  <c:v>IUD Insertions Included in Clinical Curriculum (n=8)</c:v>
                </c:pt>
              </c:strCache>
            </c:strRef>
          </c:cat>
          <c:val>
            <c:numRef>
              <c:f>Sheet1!$B$7:$E$7</c:f>
              <c:numCache>
                <c:formatCode>0.0%</c:formatCode>
                <c:ptCount val="4"/>
                <c:pt idx="0">
                  <c:v>0.57099999999999995</c:v>
                </c:pt>
                <c:pt idx="1">
                  <c:v>0.44400000000000001</c:v>
                </c:pt>
                <c:pt idx="2">
                  <c:v>0.5</c:v>
                </c:pt>
                <c:pt idx="3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2964-F543-A7D0-326F1BC218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2"/>
        <c:axId val="339222880"/>
        <c:axId val="339223208"/>
        <c:extLst>
          <c:ext xmlns:c15="http://schemas.microsoft.com/office/drawing/2012/chart" uri="{02D57815-91ED-43cb-92C2-25804820EDAC}">
            <c15:filteredBarSeries>
              <c15:ser>
                <c:idx val="4"/>
                <c:order val="4"/>
                <c:tx>
                  <c:strRef>
                    <c:extLst>
                      <c:ext uri="{02D57815-91ED-43cb-92C2-25804820EDAC}">
                        <c15:formulaRef>
                          <c15:sqref>Sheet1!$A$8</c15:sqref>
                        </c15:formulaRef>
                      </c:ext>
                    </c:extLst>
                    <c:strCache>
                      <c:ptCount val="1"/>
                      <c:pt idx="0">
                        <c:v>All Statements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Sheet1!$B$2:$E$2</c15:sqref>
                        </c15:formulaRef>
                      </c:ext>
                    </c:extLst>
                    <c:strCache>
                      <c:ptCount val="4"/>
                      <c:pt idx="0">
                        <c:v>IUD Insertions NOT in Didactic Curriculum (n=7)</c:v>
                      </c:pt>
                      <c:pt idx="1">
                        <c:v>IUD Insertions Included in Didactic Curriculum (n=9)</c:v>
                      </c:pt>
                      <c:pt idx="2">
                        <c:v>IUD Insertions NOT in Clinical Curriculum (n=8)</c:v>
                      </c:pt>
                      <c:pt idx="3">
                        <c:v>IUD Insertions Included in Clinical Curriculum (n=8)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Sheet1!$B$8:$E$8</c15:sqref>
                        </c15:formulaRef>
                      </c:ext>
                    </c:extLst>
                    <c:numCache>
                      <c:formatCode>0.0%</c:formatCode>
                      <c:ptCount val="4"/>
                      <c:pt idx="0">
                        <c:v>0.14299999999999999</c:v>
                      </c:pt>
                      <c:pt idx="1">
                        <c:v>0</c:v>
                      </c:pt>
                      <c:pt idx="2">
                        <c:v>0.125</c:v>
                      </c:pt>
                      <c:pt idx="3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4-2964-F543-A7D0-326F1BC2180E}"/>
                  </c:ext>
                </c:extLst>
              </c15:ser>
            </c15:filteredBarSeries>
          </c:ext>
        </c:extLst>
      </c:barChart>
      <c:catAx>
        <c:axId val="3392228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45156B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339223208"/>
        <c:crosses val="autoZero"/>
        <c:auto val="1"/>
        <c:lblAlgn val="ctr"/>
        <c:lblOffset val="100"/>
        <c:noMultiLvlLbl val="0"/>
      </c:catAx>
      <c:valAx>
        <c:axId val="339223208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339222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0295891584980436E-2"/>
          <c:y val="0.88029768099436434"/>
          <c:w val="0.91750324066634525"/>
          <c:h val="7.25839271903262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>
                <a:solidFill>
                  <a:srgbClr val="45156B"/>
                </a:solidFill>
              </a:rPr>
              <a:t>Barriers</a:t>
            </a:r>
            <a:r>
              <a:rPr lang="en-US" sz="1200" b="1" baseline="0" dirty="0">
                <a:solidFill>
                  <a:srgbClr val="45156B"/>
                </a:solidFill>
              </a:rPr>
              <a:t> to Expanding LARC Education</a:t>
            </a:r>
            <a:endParaRPr lang="en-US" sz="1200" b="1" dirty="0">
              <a:solidFill>
                <a:srgbClr val="45156B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45156B"/>
            </a:solidFill>
            <a:ln w="38100">
              <a:solidFill>
                <a:srgbClr val="45156B"/>
              </a:solidFill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LARC Education Not a Priority </c:v>
                </c:pt>
                <c:pt idx="1">
                  <c:v>Preceptor Experience in Counseling</c:v>
                </c:pt>
                <c:pt idx="2">
                  <c:v>Student Interest in LARC Training</c:v>
                </c:pt>
                <c:pt idx="3">
                  <c:v>Instructor or Preceptor Knowledge of LARCs</c:v>
                </c:pt>
                <c:pt idx="4">
                  <c:v>Preceptor Experience in LARC Placement</c:v>
                </c:pt>
                <c:pt idx="5">
                  <c:v>Time Constraints in the Didactic Curriculum</c:v>
                </c:pt>
                <c:pt idx="6">
                  <c:v>Time Constraints in Clinical Settings</c:v>
                </c:pt>
                <c:pt idx="7">
                  <c:v>Funding to Train Instructors and Preceptors</c:v>
                </c:pt>
                <c:pt idx="8">
                  <c:v>Concerns About Billing for LARCs</c:v>
                </c:pt>
                <c:pt idx="9">
                  <c:v>Concerns About Availibility of  LARCs </c:v>
                </c:pt>
                <c:pt idx="10">
                  <c:v>Finding Clinical Settings to Train on LARCs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0.2</c:v>
                </c:pt>
                <c:pt idx="1">
                  <c:v>0.2</c:v>
                </c:pt>
                <c:pt idx="2">
                  <c:v>0.27</c:v>
                </c:pt>
                <c:pt idx="3">
                  <c:v>0.33</c:v>
                </c:pt>
                <c:pt idx="4">
                  <c:v>0.4</c:v>
                </c:pt>
                <c:pt idx="5">
                  <c:v>0.53</c:v>
                </c:pt>
                <c:pt idx="6">
                  <c:v>0.6</c:v>
                </c:pt>
                <c:pt idx="7">
                  <c:v>0.6</c:v>
                </c:pt>
                <c:pt idx="8">
                  <c:v>0.67</c:v>
                </c:pt>
                <c:pt idx="9">
                  <c:v>0.67</c:v>
                </c:pt>
                <c:pt idx="10">
                  <c:v>0.73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87-7A42-B97A-8E3448C4D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22578880"/>
        <c:axId val="1522580512"/>
      </c:barChart>
      <c:catAx>
        <c:axId val="1522578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45156B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2580512"/>
        <c:crosses val="autoZero"/>
        <c:auto val="1"/>
        <c:lblAlgn val="ctr"/>
        <c:lblOffset val="100"/>
        <c:noMultiLvlLbl val="0"/>
      </c:catAx>
      <c:valAx>
        <c:axId val="15225805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2578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38100">
      <a:solidFill>
        <a:srgbClr val="45156B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0.02394</cdr:x>
      <cdr:y>0.94363</cdr:y>
    </cdr:from>
    <cdr:to>
      <cdr:x>0.17301</cdr:x>
      <cdr:y>1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146838" y="3604203"/>
          <a:ext cx="914400" cy="2153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0.02067</cdr:x>
      <cdr:y>0.93909</cdr:y>
    </cdr:from>
    <cdr:to>
      <cdr:x>0.16974</cdr:x>
      <cdr:y>1</cdr:y>
    </cdr:to>
    <cdr:sp macro="" textlink="">
      <cdr:nvSpPr>
        <cdr:cNvPr id="4" name="Text Box 3"/>
        <cdr:cNvSpPr txBox="1"/>
      </cdr:nvSpPr>
      <cdr:spPr>
        <a:xfrm xmlns:a="http://schemas.openxmlformats.org/drawingml/2006/main">
          <a:off x="126815" y="3290504"/>
          <a:ext cx="914400" cy="213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98956-5896-684D-8E09-999363455B06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95C65-3A22-C546-B77D-02E7ED3FF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3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30 seconds for the title slide, and then @ 1 min. </a:t>
            </a:r>
            <a:r>
              <a:rPr lang="en-US" smtClean="0"/>
              <a:t>for each of the other slide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95C65-3A22-C546-B77D-02E7ED3FFD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860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6EFE-E596-6E40-A759-065B887BB7C1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55C2-706A-F743-B327-85D285191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61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6EFE-E596-6E40-A759-065B887BB7C1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55C2-706A-F743-B327-85D285191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71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6EFE-E596-6E40-A759-065B887BB7C1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55C2-706A-F743-B327-85D285191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01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6EFE-E596-6E40-A759-065B887BB7C1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55C2-706A-F743-B327-85D285191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48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6EFE-E596-6E40-A759-065B887BB7C1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55C2-706A-F743-B327-85D285191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35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6EFE-E596-6E40-A759-065B887BB7C1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55C2-706A-F743-B327-85D285191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21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6EFE-E596-6E40-A759-065B887BB7C1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55C2-706A-F743-B327-85D285191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3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6EFE-E596-6E40-A759-065B887BB7C1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55C2-706A-F743-B327-85D285191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85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6EFE-E596-6E40-A759-065B887BB7C1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55C2-706A-F743-B327-85D285191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8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6EFE-E596-6E40-A759-065B887BB7C1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55C2-706A-F743-B327-85D285191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42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6EFE-E596-6E40-A759-065B887BB7C1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55C2-706A-F743-B327-85D285191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21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50000">
              <a:srgbClr val="C9F3E0"/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96EFE-E596-6E40-A759-065B887BB7C1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355C2-706A-F743-B327-85D285191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35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EBF01-F674-154E-8A9B-9C964F06ED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1847" y="1918742"/>
            <a:ext cx="10208302" cy="667062"/>
          </a:xfrm>
          <a:noFill/>
          <a:ln w="38100" cap="rnd" cmpd="thickThin">
            <a:noFill/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000" b="1" dirty="0">
                <a:solidFill>
                  <a:srgbClr val="45156B"/>
                </a:solidFill>
                <a:latin typeface="+mj-lt"/>
              </a:rPr>
              <a:t>Assessing the Status of LARC Education and Clinical Training in Colleges and Universities for MD, DO, PA, CNP, and CNM Programs that Serve New Mexico</a:t>
            </a:r>
            <a:endParaRPr lang="en-US" sz="2000" dirty="0">
              <a:solidFill>
                <a:srgbClr val="45156B"/>
              </a:solidFill>
              <a:latin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70AB5B-FAE0-9540-A8AC-B2E6C66CCF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8644" y="4475864"/>
            <a:ext cx="9144000" cy="165576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7DCC37-04FC-D14B-BBF6-844A51F6E61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661" y="5418049"/>
            <a:ext cx="1082675" cy="11455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E2BFA1B-21E0-8740-B423-16B863BD65EE}"/>
              </a:ext>
            </a:extLst>
          </p:cNvPr>
          <p:cNvSpPr txBox="1"/>
          <p:nvPr/>
        </p:nvSpPr>
        <p:spPr>
          <a:xfrm>
            <a:off x="8899087" y="5796187"/>
            <a:ext cx="23010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45156B"/>
                </a:solidFill>
                <a:latin typeface="+mj-lt"/>
              </a:rPr>
              <a:t>Contact Us! 505.925.7612</a:t>
            </a:r>
            <a:br>
              <a:rPr lang="en-US" sz="1400" dirty="0">
                <a:solidFill>
                  <a:srgbClr val="45156B"/>
                </a:solidFill>
                <a:latin typeface="+mj-lt"/>
              </a:rPr>
            </a:br>
            <a:r>
              <a:rPr lang="en-US" sz="1400" dirty="0">
                <a:solidFill>
                  <a:srgbClr val="45156B"/>
                </a:solidFill>
                <a:latin typeface="+mj-lt"/>
              </a:rPr>
              <a:t>625 Silver Ave. Suite 324 </a:t>
            </a:r>
          </a:p>
          <a:p>
            <a:r>
              <a:rPr lang="en-US" sz="1400" dirty="0">
                <a:solidFill>
                  <a:srgbClr val="45156B"/>
                </a:solidFill>
                <a:latin typeface="+mj-lt"/>
              </a:rPr>
              <a:t>Albuquerque, NM 87102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810DBA-E435-E647-9322-3B3E10F3C86B}"/>
              </a:ext>
            </a:extLst>
          </p:cNvPr>
          <p:cNvSpPr txBox="1"/>
          <p:nvPr/>
        </p:nvSpPr>
        <p:spPr>
          <a:xfrm>
            <a:off x="1496518" y="4073834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45156B"/>
                </a:solidFill>
                <a:latin typeface="+mj-lt"/>
              </a:rPr>
              <a:t>Presented 10/02/2020 at the New Mexico Public Health Association Annual Conference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EFB8A0-CA5D-E74D-9412-3F2EFD76692A}"/>
              </a:ext>
            </a:extLst>
          </p:cNvPr>
          <p:cNvSpPr txBox="1"/>
          <p:nvPr/>
        </p:nvSpPr>
        <p:spPr>
          <a:xfrm>
            <a:off x="991847" y="5303745"/>
            <a:ext cx="2875018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b="1" dirty="0">
                <a:solidFill>
                  <a:srgbClr val="45156B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LARC Mentoring Program</a:t>
            </a:r>
            <a:endParaRPr lang="en-US" sz="1600" dirty="0">
              <a:solidFill>
                <a:srgbClr val="45156B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45156B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University of New Mexico </a:t>
            </a:r>
            <a:endParaRPr lang="en-US" sz="1600" dirty="0">
              <a:solidFill>
                <a:srgbClr val="45156B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45156B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School of Medicine</a:t>
            </a:r>
            <a:endParaRPr lang="en-US" sz="1600" dirty="0">
              <a:solidFill>
                <a:srgbClr val="45156B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45156B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Department of Pediatrics</a:t>
            </a:r>
            <a:endParaRPr lang="en-US" sz="1600" dirty="0">
              <a:solidFill>
                <a:srgbClr val="45156B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41A9ED-7C40-2A47-A200-DDDCD66BA56E}"/>
              </a:ext>
            </a:extLst>
          </p:cNvPr>
          <p:cNvSpPr txBox="1"/>
          <p:nvPr/>
        </p:nvSpPr>
        <p:spPr>
          <a:xfrm>
            <a:off x="991847" y="2784166"/>
            <a:ext cx="10208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dirty="0">
                <a:solidFill>
                  <a:srgbClr val="45156B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Jane McGrath, MD, FAAP, Michelle Kashuba, MSN, RN, Rachel Sebastian, MA, Andrea Marie Andersen, MPH</a:t>
            </a:r>
          </a:p>
        </p:txBody>
      </p:sp>
    </p:spTree>
    <p:extLst>
      <p:ext uri="{BB962C8B-B14F-4D97-AF65-F5344CB8AC3E}">
        <p14:creationId xmlns:p14="http://schemas.microsoft.com/office/powerpoint/2010/main" val="1861766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BF945-B84F-644C-B7BD-FED853259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874" y="154342"/>
            <a:ext cx="11790251" cy="369332"/>
          </a:xfrm>
          <a:noFill/>
          <a:ln w="38100">
            <a:noFill/>
          </a:ln>
          <a:effectLst/>
        </p:spPr>
        <p:txBody>
          <a:bodyPr>
            <a:noAutofit/>
          </a:bodyPr>
          <a:lstStyle/>
          <a:p>
            <a:pPr algn="ctr"/>
            <a:r>
              <a:rPr lang="en-US" sz="1400" b="1" dirty="0">
                <a:solidFill>
                  <a:srgbClr val="45156B"/>
                </a:solidFill>
              </a:rPr>
              <a:t>Assessing the Status of LARC Education and Clinical Training in Colleges and Universities for MD, DO, PA, CNP, and CNM Programs that Serve New Mexico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C8339-7969-CF4C-9A56-E2F2EA4FE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665" y="744978"/>
            <a:ext cx="4436918" cy="369332"/>
          </a:xfrm>
          <a:noFill/>
          <a:ln w="38100"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b="1" dirty="0">
                <a:solidFill>
                  <a:srgbClr val="45156B"/>
                </a:solidFill>
              </a:rPr>
              <a:t>Results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1F9DE0-EEA1-A040-8729-252D31D2F11A}"/>
              </a:ext>
            </a:extLst>
          </p:cNvPr>
          <p:cNvSpPr txBox="1"/>
          <p:nvPr/>
        </p:nvSpPr>
        <p:spPr>
          <a:xfrm>
            <a:off x="200874" y="6602194"/>
            <a:ext cx="76477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45156B"/>
                </a:solidFill>
              </a:rPr>
              <a:t>1. American College of Obstetricians and Gynecologists (2015), the American Academy of Pediatrics (2014), and American Academy of Family Physicians  (Hardeman &amp; Weiss, 2014)</a:t>
            </a:r>
            <a:endParaRPr lang="en-US" sz="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1F51B1-2899-4146-B73F-8926CF6B5F74}"/>
              </a:ext>
            </a:extLst>
          </p:cNvPr>
          <p:cNvSpPr txBox="1"/>
          <p:nvPr/>
        </p:nvSpPr>
        <p:spPr>
          <a:xfrm>
            <a:off x="222773" y="2248286"/>
            <a:ext cx="5053766" cy="1046440"/>
          </a:xfrm>
          <a:prstGeom prst="rect">
            <a:avLst/>
          </a:prstGeom>
          <a:noFill/>
          <a:ln w="38100">
            <a:solidFill>
              <a:srgbClr val="45156B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45156B"/>
                </a:solidFill>
              </a:rPr>
              <a:t>Problem</a:t>
            </a:r>
          </a:p>
          <a:p>
            <a:pPr lvl="0"/>
            <a:r>
              <a:rPr lang="en-US" sz="1000" dirty="0">
                <a:solidFill>
                  <a:srgbClr val="45156B"/>
                </a:solidFill>
              </a:rPr>
              <a:t>A major barrier to increasing LARC access in New Mexico is a lack of providers trained to manage LARC counseling, placement, and removal.</a:t>
            </a:r>
          </a:p>
          <a:p>
            <a:pPr lvl="0"/>
            <a:endParaRPr lang="en-US" sz="1000" dirty="0">
              <a:solidFill>
                <a:srgbClr val="45156B"/>
              </a:solidFill>
            </a:endParaRPr>
          </a:p>
          <a:p>
            <a:pPr lvl="0"/>
            <a:r>
              <a:rPr lang="en-US" sz="1000" dirty="0">
                <a:solidFill>
                  <a:srgbClr val="45156B"/>
                </a:solidFill>
              </a:rPr>
              <a:t>In order to make provider training programs sustainable, more providers need to be trained while they are still in provider education programs, before they enter practice.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3A4CD9-926D-7A4C-A5F3-27EE4B44480D}"/>
              </a:ext>
            </a:extLst>
          </p:cNvPr>
          <p:cNvSpPr txBox="1"/>
          <p:nvPr/>
        </p:nvSpPr>
        <p:spPr>
          <a:xfrm>
            <a:off x="222773" y="5247977"/>
            <a:ext cx="5053766" cy="1354217"/>
          </a:xfrm>
          <a:prstGeom prst="rect">
            <a:avLst/>
          </a:prstGeom>
          <a:noFill/>
          <a:ln w="38100">
            <a:solidFill>
              <a:srgbClr val="45156B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45156B"/>
                </a:solidFill>
              </a:rPr>
              <a:t>Methods</a:t>
            </a:r>
          </a:p>
          <a:p>
            <a:r>
              <a:rPr lang="en-US" sz="1000" dirty="0">
                <a:solidFill>
                  <a:srgbClr val="45156B"/>
                </a:solidFill>
              </a:rPr>
              <a:t>This study is a cross-sectional survey of college and university administrators of provider educational programs designed by the LARC Mentoring Program (LMP) @ UNM.</a:t>
            </a:r>
          </a:p>
          <a:p>
            <a:endParaRPr lang="en-US" sz="1000" dirty="0">
              <a:solidFill>
                <a:srgbClr val="45156B"/>
              </a:solidFill>
            </a:endParaRPr>
          </a:p>
          <a:p>
            <a:r>
              <a:rPr lang="en-US" sz="1000" dirty="0">
                <a:solidFill>
                  <a:srgbClr val="45156B"/>
                </a:solidFill>
              </a:rPr>
              <a:t>From 60 eligible participants, 18 surveys were collected (33% response rate).  Additional information was gathered with 1:1 interviews; 7 participants agreed to be interviewed.</a:t>
            </a:r>
          </a:p>
          <a:p>
            <a:endParaRPr lang="en-US" sz="1000" dirty="0">
              <a:solidFill>
                <a:srgbClr val="45156B"/>
              </a:solidFill>
            </a:endParaRPr>
          </a:p>
          <a:p>
            <a:r>
              <a:rPr lang="en-US" sz="1000" dirty="0">
                <a:solidFill>
                  <a:srgbClr val="45156B"/>
                </a:solidFill>
              </a:rPr>
              <a:t>Quantitative and qualitative methods were used for data analysis.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74CA32-9411-364B-B03B-20C317F50480}"/>
              </a:ext>
            </a:extLst>
          </p:cNvPr>
          <p:cNvSpPr txBox="1"/>
          <p:nvPr/>
        </p:nvSpPr>
        <p:spPr>
          <a:xfrm>
            <a:off x="222773" y="3440355"/>
            <a:ext cx="5053766" cy="1661993"/>
          </a:xfrm>
          <a:prstGeom prst="rect">
            <a:avLst/>
          </a:prstGeom>
          <a:noFill/>
          <a:ln w="38100">
            <a:solidFill>
              <a:srgbClr val="45156B"/>
            </a:solidFill>
          </a:ln>
          <a:effectLst/>
        </p:spPr>
        <p:txBody>
          <a:bodyPr wrap="square" rtlCol="0">
            <a:spAutoFit/>
          </a:bodyPr>
          <a:lstStyle/>
          <a:p>
            <a:pPr lvl="0" algn="ctr"/>
            <a:r>
              <a:rPr lang="en-US" sz="1200" b="1" dirty="0">
                <a:solidFill>
                  <a:srgbClr val="45156B"/>
                </a:solidFill>
              </a:rPr>
              <a:t>Purpose</a:t>
            </a:r>
          </a:p>
          <a:p>
            <a:r>
              <a:rPr lang="en-US" sz="1000" dirty="0">
                <a:solidFill>
                  <a:srgbClr val="45156B"/>
                </a:solidFill>
              </a:rPr>
              <a:t>The purpose of this survey is to assess:</a:t>
            </a:r>
          </a:p>
          <a:p>
            <a:endParaRPr lang="en-US" sz="1000" dirty="0">
              <a:solidFill>
                <a:srgbClr val="45156B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45156B"/>
                </a:solidFill>
              </a:rPr>
              <a:t>Which college and university provider educational programs in New Mexico currently include LARC counseling, placement, and removal training in their programs.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solidFill>
                <a:srgbClr val="45156B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45156B"/>
                </a:solidFill>
              </a:rPr>
              <a:t>The LARC knowledge, attitudes, and beliefs of school administrators of these programs.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solidFill>
                <a:srgbClr val="45156B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45156B"/>
                </a:solidFill>
              </a:rPr>
              <a:t>The barriers, supports, and additional resources needed to expand LARC educational programs so that more providers in New Mexico graduate with the ability to place LARCs.</a:t>
            </a:r>
            <a:endParaRPr lang="en-US" sz="1000" i="1" dirty="0">
              <a:solidFill>
                <a:srgbClr val="45156B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E5070D3-7E95-3A41-9EF9-1E54AF8DA3D0}"/>
                  </a:ext>
                </a:extLst>
              </p:cNvPr>
              <p:cNvSpPr txBox="1"/>
              <p:nvPr/>
            </p:nvSpPr>
            <p:spPr>
              <a:xfrm>
                <a:off x="222773" y="744978"/>
                <a:ext cx="5053766" cy="1357679"/>
              </a:xfrm>
              <a:prstGeom prst="rect">
                <a:avLst/>
              </a:prstGeom>
              <a:noFill/>
              <a:ln w="38100">
                <a:solidFill>
                  <a:srgbClr val="45156B"/>
                </a:solidFill>
              </a:ln>
              <a:effectLst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45156B"/>
                    </a:solidFill>
                  </a:rPr>
                  <a:t>Background </a:t>
                </a:r>
                <a:endParaRPr lang="en-US" sz="1000" dirty="0">
                  <a:solidFill>
                    <a:srgbClr val="45156B"/>
                  </a:solidFill>
                </a:endParaRPr>
              </a:p>
              <a:p>
                <a:r>
                  <a:rPr lang="en-US" sz="1000" dirty="0">
                    <a:solidFill>
                      <a:srgbClr val="45156B"/>
                    </a:solidFill>
                  </a:rPr>
                  <a:t>Long-acting reversible contraceptives (LARCs) include intrauterine devices (IUDs) </a:t>
                </a:r>
              </a:p>
              <a:p>
                <a:r>
                  <a:rPr lang="en-US" sz="1000" dirty="0">
                    <a:solidFill>
                      <a:srgbClr val="45156B"/>
                    </a:solidFill>
                  </a:rPr>
                  <a:t>and contraceptive implants.</a:t>
                </a:r>
              </a:p>
              <a:p>
                <a:endParaRPr lang="en-US" sz="1000" dirty="0">
                  <a:solidFill>
                    <a:srgbClr val="45156B"/>
                  </a:solidFill>
                </a:endParaRPr>
              </a:p>
              <a:p>
                <a:r>
                  <a:rPr lang="en-US" sz="1000" dirty="0">
                    <a:solidFill>
                      <a:srgbClr val="45156B"/>
                    </a:solidFill>
                  </a:rPr>
                  <a:t>LARCs are currently recommended as the most effective reversible contraceptives for most women, including adolescents and those who have not had childre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000" i="1">
                            <a:solidFill>
                              <a:srgbClr val="45156B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000">
                            <a:solidFill>
                              <a:srgbClr val="45156B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p>
                        <m:r>
                          <a:rPr lang="en-US" sz="1000" i="1">
                            <a:solidFill>
                              <a:srgbClr val="45156B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sz="1000" dirty="0">
                    <a:solidFill>
                      <a:srgbClr val="45156B"/>
                    </a:solidFill>
                  </a:rPr>
                  <a:t>.</a:t>
                </a:r>
              </a:p>
              <a:p>
                <a:endParaRPr lang="en-US" sz="1000" dirty="0">
                  <a:solidFill>
                    <a:srgbClr val="45156B"/>
                  </a:solidFill>
                </a:endParaRPr>
              </a:p>
              <a:p>
                <a:r>
                  <a:rPr lang="en-US" sz="1000" dirty="0">
                    <a:solidFill>
                      <a:srgbClr val="45156B"/>
                    </a:solidFill>
                  </a:rPr>
                  <a:t>LARCs are safe, cost-effective, and well-tolerated by most women.  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E5070D3-7E95-3A41-9EF9-1E54AF8DA3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73" y="744978"/>
                <a:ext cx="5053766" cy="135767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38100">
                <a:solidFill>
                  <a:srgbClr val="45156B"/>
                </a:solidFill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36731533-6FC9-334F-B014-4B51617319FA}"/>
              </a:ext>
            </a:extLst>
          </p:cNvPr>
          <p:cNvSpPr txBox="1"/>
          <p:nvPr/>
        </p:nvSpPr>
        <p:spPr>
          <a:xfrm>
            <a:off x="5463540" y="1259939"/>
            <a:ext cx="6505687" cy="1508105"/>
          </a:xfrm>
          <a:prstGeom prst="rect">
            <a:avLst/>
          </a:prstGeom>
          <a:noFill/>
          <a:ln w="38100">
            <a:solidFill>
              <a:srgbClr val="45156B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45156B"/>
                </a:solidFill>
              </a:rPr>
              <a:t>Current LARC Education in New Mexico</a:t>
            </a:r>
            <a:endParaRPr lang="en-US" sz="1000" dirty="0">
              <a:solidFill>
                <a:srgbClr val="45156B"/>
              </a:solidFill>
            </a:endParaRPr>
          </a:p>
          <a:p>
            <a:r>
              <a:rPr lang="en-US" sz="1000" dirty="0">
                <a:solidFill>
                  <a:srgbClr val="45156B"/>
                </a:solidFill>
              </a:rPr>
              <a:t>Most provider education programs (78%) include some didactic and clinical training in LARC, however: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45156B"/>
                </a:solidFill>
              </a:rPr>
              <a:t>Only 50% of medical programs offer training in IUD insertion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45156B"/>
                </a:solidFill>
              </a:rPr>
              <a:t>Only 40% of clinical nursing programs offer LARC insertion training</a:t>
            </a:r>
          </a:p>
          <a:p>
            <a:pPr lvl="0"/>
            <a:endParaRPr lang="en-US" sz="1000" dirty="0">
              <a:solidFill>
                <a:srgbClr val="45156B"/>
              </a:solidFill>
            </a:endParaRPr>
          </a:p>
          <a:p>
            <a:pPr lvl="0"/>
            <a:r>
              <a:rPr lang="en-US" sz="1000" dirty="0">
                <a:solidFill>
                  <a:srgbClr val="45156B"/>
                </a:solidFill>
              </a:rPr>
              <a:t>LARC education is not standardized in New Mexico provider education programs: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45156B"/>
                </a:solidFill>
              </a:rPr>
              <a:t>Administrators with accurate knowledge of LARC recommendations and risks were more likely to include LARC in their didactic and clinical training programs.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45156B"/>
                </a:solidFill>
              </a:rPr>
              <a:t>Curriculum development, evaluation, and implementation processes vary widely across departments and disciplines.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A84C08A-DCA0-6043-AFFA-4F7894AEC908}"/>
              </a:ext>
            </a:extLst>
          </p:cNvPr>
          <p:cNvSpPr txBox="1"/>
          <p:nvPr/>
        </p:nvSpPr>
        <p:spPr>
          <a:xfrm>
            <a:off x="5463540" y="2913673"/>
            <a:ext cx="6527585" cy="3662541"/>
          </a:xfrm>
          <a:prstGeom prst="rect">
            <a:avLst/>
          </a:prstGeom>
          <a:noFill/>
          <a:ln w="38100">
            <a:solidFill>
              <a:srgbClr val="45156B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45156B"/>
                </a:solidFill>
              </a:rPr>
              <a:t>Knowledge Regarding LARCs</a:t>
            </a:r>
            <a:endParaRPr lang="en-US" sz="1000" b="1" dirty="0">
              <a:solidFill>
                <a:srgbClr val="45156B"/>
              </a:solidFill>
            </a:endParaRPr>
          </a:p>
          <a:p>
            <a:r>
              <a:rPr lang="en-US" sz="1000" dirty="0">
                <a:solidFill>
                  <a:srgbClr val="45156B"/>
                </a:solidFill>
              </a:rPr>
              <a:t>Overall, survey participants somewhat or strongly agreed with factual statements about LARCs; however some agreed with false statements regarding LARCs: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45156B"/>
                </a:solidFill>
              </a:rPr>
              <a:t>15% agreed that adolescents need parental consent for LARC placement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45156B"/>
                </a:solidFill>
              </a:rPr>
              <a:t>23% agreed that patients need to wait 6 months to have a LARC device removed unless there are complications</a:t>
            </a:r>
          </a:p>
          <a:p>
            <a:endParaRPr lang="en-US" sz="1000" dirty="0">
              <a:solidFill>
                <a:srgbClr val="45156B"/>
              </a:solidFill>
            </a:endParaRPr>
          </a:p>
          <a:p>
            <a:r>
              <a:rPr lang="en-US" sz="1000" dirty="0">
                <a:solidFill>
                  <a:srgbClr val="45156B"/>
                </a:solidFill>
              </a:rPr>
              <a:t>Participants who reported LARC education in their curriculum (n=13, 85%) were more likely to be familiar with current LARC recommendations from government and professional organizations, and less likely to agree with false statements about IUD risk factors (See chart below)</a:t>
            </a:r>
          </a:p>
          <a:p>
            <a:pPr algn="ctr"/>
            <a:r>
              <a:rPr lang="en-US" sz="1000" b="1" dirty="0">
                <a:solidFill>
                  <a:srgbClr val="45156B"/>
                </a:solidFill>
              </a:rPr>
              <a:t>Agreement with False Statements Regarding LARCs</a:t>
            </a:r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F996E948-F2A8-904A-8FB7-4BCB284EE7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1629851"/>
              </p:ext>
            </p:extLst>
          </p:nvPr>
        </p:nvGraphicFramePr>
        <p:xfrm>
          <a:off x="5481425" y="4488180"/>
          <a:ext cx="6469915" cy="2020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52345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04445-E6A5-0749-A733-5E3DEF3B8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65125"/>
            <a:ext cx="11003280" cy="315912"/>
          </a:xfrm>
        </p:spPr>
        <p:txBody>
          <a:bodyPr>
            <a:normAutofit/>
          </a:bodyPr>
          <a:lstStyle/>
          <a:p>
            <a:pPr algn="ctr"/>
            <a:r>
              <a:rPr lang="en-US" sz="1400" b="1" dirty="0">
                <a:solidFill>
                  <a:srgbClr val="45156B"/>
                </a:solidFill>
              </a:rPr>
              <a:t>Assessing the Status of LARC Education and Clinical Training in Colleges and Universities for MD, DO, PA, CNP, and CNM Programs that Serve New Mexico</a:t>
            </a:r>
            <a:endParaRPr lang="en-US" sz="1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4F70A4-9A3F-7646-B038-837F988435DD}"/>
              </a:ext>
            </a:extLst>
          </p:cNvPr>
          <p:cNvSpPr txBox="1"/>
          <p:nvPr/>
        </p:nvSpPr>
        <p:spPr>
          <a:xfrm>
            <a:off x="924791" y="2057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0FC881-2F31-2E4E-9D09-18AD0F108672}"/>
              </a:ext>
            </a:extLst>
          </p:cNvPr>
          <p:cNvSpPr txBox="1"/>
          <p:nvPr/>
        </p:nvSpPr>
        <p:spPr>
          <a:xfrm>
            <a:off x="4889269" y="931634"/>
            <a:ext cx="7140683" cy="2246769"/>
          </a:xfrm>
          <a:prstGeom prst="rect">
            <a:avLst/>
          </a:prstGeom>
          <a:noFill/>
          <a:ln w="38100">
            <a:solidFill>
              <a:srgbClr val="45156B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45156B"/>
                </a:solidFill>
              </a:rPr>
              <a:t>Support Systems and Additional Needs</a:t>
            </a:r>
          </a:p>
          <a:p>
            <a:pPr lvl="0"/>
            <a:endParaRPr lang="en-US" sz="800" dirty="0">
              <a:solidFill>
                <a:srgbClr val="45156B"/>
              </a:solidFill>
            </a:endParaRPr>
          </a:p>
          <a:p>
            <a:pPr lvl="0"/>
            <a:r>
              <a:rPr lang="en-US" sz="1000" dirty="0">
                <a:solidFill>
                  <a:srgbClr val="45156B"/>
                </a:solidFill>
              </a:rPr>
              <a:t>Survey and interview participants identified several support systems for LARC education, as well as a need to strengthen them.</a:t>
            </a:r>
          </a:p>
          <a:p>
            <a:pPr lvl="0"/>
            <a:endParaRPr lang="en-US" sz="800" dirty="0">
              <a:solidFill>
                <a:srgbClr val="45156B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45156B"/>
                </a:solidFill>
              </a:rPr>
              <a:t>Financial support, such as grants for LARC devices, training models, and instructor training programs.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45156B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45156B"/>
                </a:solidFill>
              </a:rPr>
              <a:t>Preceptors that are currently in clinical practice and have LARC training facilitates student learning.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45156B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45156B"/>
                </a:solidFill>
              </a:rPr>
              <a:t>Instructor and preceptor training that is updated on evidence-based practice and LARC recommendations.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45156B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45156B"/>
                </a:solidFill>
              </a:rPr>
              <a:t>Additional clinical sites where LARCs are routinely managed, including additional clinic staffing and operational support.  </a:t>
            </a:r>
          </a:p>
          <a:p>
            <a:pPr lvl="0"/>
            <a:endParaRPr lang="en-US" sz="800" dirty="0">
              <a:solidFill>
                <a:srgbClr val="45156B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45156B"/>
                </a:solidFill>
              </a:rPr>
              <a:t>Institutional support and engagement in reproductive health at the university, departmental, and student level including collaboration within concentrations and departments on LARC education.</a:t>
            </a:r>
          </a:p>
          <a:p>
            <a:pPr lvl="0"/>
            <a:endParaRPr lang="en-US" sz="1000" dirty="0">
              <a:solidFill>
                <a:srgbClr val="45156B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5B133B7-D28C-6D4B-BC56-3AADC0B99E3E}"/>
              </a:ext>
            </a:extLst>
          </p:cNvPr>
          <p:cNvSpPr txBox="1"/>
          <p:nvPr/>
        </p:nvSpPr>
        <p:spPr>
          <a:xfrm>
            <a:off x="162047" y="931634"/>
            <a:ext cx="4596990" cy="2246769"/>
          </a:xfrm>
          <a:prstGeom prst="rect">
            <a:avLst/>
          </a:prstGeom>
          <a:noFill/>
          <a:ln w="38100">
            <a:solidFill>
              <a:srgbClr val="45156B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45156B"/>
                </a:solidFill>
              </a:rPr>
              <a:t>Attitudes and Beliefs</a:t>
            </a:r>
            <a:endParaRPr lang="en-US" sz="1000" dirty="0">
              <a:solidFill>
                <a:srgbClr val="45156B"/>
              </a:solidFill>
            </a:endParaRPr>
          </a:p>
          <a:p>
            <a:r>
              <a:rPr lang="en-US" sz="1000" dirty="0">
                <a:solidFill>
                  <a:srgbClr val="45156B"/>
                </a:solidFill>
              </a:rPr>
              <a:t>Survey participants reported positive attitudes and beliefs regarding LARC and none indicated that they have personal beliefs that would prevent them from increasing LARC education.  </a:t>
            </a:r>
          </a:p>
          <a:p>
            <a:endParaRPr lang="en-US" sz="800" dirty="0">
              <a:solidFill>
                <a:srgbClr val="45156B"/>
              </a:solidFill>
            </a:endParaRPr>
          </a:p>
          <a:p>
            <a:r>
              <a:rPr lang="en-US" sz="1000" dirty="0">
                <a:solidFill>
                  <a:srgbClr val="45156B"/>
                </a:solidFill>
              </a:rPr>
              <a:t>However, 20% indicated that LARC education is not a priority for their program and 1/3 of survey participants agreed with the statement that IUD insertion is traumatic for adolescents.</a:t>
            </a:r>
          </a:p>
          <a:p>
            <a:endParaRPr lang="en-US" sz="800" dirty="0">
              <a:solidFill>
                <a:srgbClr val="45156B"/>
              </a:solidFill>
            </a:endParaRPr>
          </a:p>
          <a:p>
            <a:r>
              <a:rPr lang="en-US" sz="1000" dirty="0">
                <a:solidFill>
                  <a:srgbClr val="45156B"/>
                </a:solidFill>
              </a:rPr>
              <a:t>Interview participants indicated: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45156B"/>
                </a:solidFill>
              </a:rPr>
              <a:t>LARC education is influenced by cultural attitudes about women and families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45156B"/>
                </a:solidFill>
              </a:rPr>
              <a:t>Personal priorities of faculty influence policies, guidelines, and curriculum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45156B"/>
                </a:solidFill>
              </a:rPr>
              <a:t>It may not be feasible to place LARCs in certain settings due to concerns about equipment, staffing, or space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E8608CEA-2473-1545-96D2-98FEDF8C85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4160758"/>
              </p:ext>
            </p:extLst>
          </p:nvPr>
        </p:nvGraphicFramePr>
        <p:xfrm>
          <a:off x="162047" y="3416532"/>
          <a:ext cx="5088133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4D4E457B-4FEC-5A46-A2B8-B9AFA5359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80412" y="3416531"/>
            <a:ext cx="6649540" cy="3200400"/>
          </a:xfrm>
          <a:ln w="38100">
            <a:solidFill>
              <a:srgbClr val="45156B"/>
            </a:solidFill>
          </a:ln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en-US" sz="1200" b="1" dirty="0">
                <a:solidFill>
                  <a:srgbClr val="45156B"/>
                </a:solidFill>
              </a:rPr>
              <a:t>Discussion and Recommendations</a:t>
            </a:r>
          </a:p>
          <a:p>
            <a:pPr marL="0" lvl="0" indent="0" algn="ctr">
              <a:buNone/>
            </a:pPr>
            <a:r>
              <a:rPr lang="en-US" sz="1000" dirty="0">
                <a:solidFill>
                  <a:srgbClr val="45156B"/>
                </a:solidFill>
              </a:rPr>
              <a:t>More provider training programs in New Mexico need to offer didactic and clinical training in LARC management, particularly IUDs.  The following changes would support that effort.</a:t>
            </a:r>
          </a:p>
          <a:p>
            <a:pPr lvl="0"/>
            <a:r>
              <a:rPr lang="en-US" sz="1000" dirty="0">
                <a:solidFill>
                  <a:srgbClr val="45156B"/>
                </a:solidFill>
              </a:rPr>
              <a:t>Increasing administrator knowledge of LARC recommendations and risks may increase the inclusion of didactic and clinical LARC training in provider education programs.</a:t>
            </a:r>
          </a:p>
          <a:p>
            <a:pPr lvl="0"/>
            <a:r>
              <a:rPr lang="en-US" sz="1000" dirty="0">
                <a:solidFill>
                  <a:srgbClr val="45156B"/>
                </a:solidFill>
              </a:rPr>
              <a:t>Faculty require educational updates so they can train students in LARC placement; state guidelines on provider LARC education may support this effort.</a:t>
            </a:r>
          </a:p>
          <a:p>
            <a:pPr lvl="0"/>
            <a:r>
              <a:rPr lang="en-US" sz="1000" dirty="0">
                <a:solidFill>
                  <a:srgbClr val="45156B"/>
                </a:solidFill>
              </a:rPr>
              <a:t>Standardizing policies and protocols regarding LARC education across departments and disciplines may help increase LARC training and implementation.</a:t>
            </a:r>
          </a:p>
          <a:p>
            <a:pPr lvl="0"/>
            <a:r>
              <a:rPr lang="en-US" sz="1000" dirty="0">
                <a:solidFill>
                  <a:srgbClr val="45156B"/>
                </a:solidFill>
              </a:rPr>
              <a:t>Implementing additional LARC placement programs in clinic sites may be facilitated by collaborations between departments and disciplines.</a:t>
            </a:r>
          </a:p>
          <a:p>
            <a:pPr lvl="0"/>
            <a:r>
              <a:rPr lang="en-US" sz="1000" dirty="0">
                <a:solidFill>
                  <a:srgbClr val="45156B"/>
                </a:solidFill>
              </a:rPr>
              <a:t>Utilizing clinics that specialize in reproductive health would help ensure that students get adequate dedicated clinical time for LARC training.</a:t>
            </a:r>
          </a:p>
          <a:p>
            <a:r>
              <a:rPr lang="en-US" sz="1000" dirty="0">
                <a:solidFill>
                  <a:srgbClr val="45156B"/>
                </a:solidFill>
              </a:rPr>
              <a:t>Financial support for additional faculty education and equipment would ensure that provider training programs can serve more students.</a:t>
            </a:r>
          </a:p>
          <a:p>
            <a:r>
              <a:rPr lang="en-US" sz="1000" dirty="0">
                <a:solidFill>
                  <a:srgbClr val="45156B"/>
                </a:solidFill>
              </a:rPr>
              <a:t>Time constraints may be best addressed by re-prioritizing women’s reproductive health in relation to other health topics</a:t>
            </a:r>
          </a:p>
        </p:txBody>
      </p:sp>
    </p:spTree>
    <p:extLst>
      <p:ext uri="{BB962C8B-B14F-4D97-AF65-F5344CB8AC3E}">
        <p14:creationId xmlns:p14="http://schemas.microsoft.com/office/powerpoint/2010/main" val="3365390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1677</TotalTime>
  <Words>1073</Words>
  <Application>Microsoft Office PowerPoint</Application>
  <PresentationFormat>Widescreen</PresentationFormat>
  <Paragraphs>115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Times New Roman</vt:lpstr>
      <vt:lpstr>Office Theme</vt:lpstr>
      <vt:lpstr>Assessing the Status of LARC Education and Clinical Training in Colleges and Universities for MD, DO, PA, CNP, and CNM Programs that Serve New Mexico</vt:lpstr>
      <vt:lpstr>Assessing the Status of LARC Education and Clinical Training in Colleges and Universities for MD, DO, PA, CNP, and CNM Programs that Serve New Mexico</vt:lpstr>
      <vt:lpstr>Assessing the Status of LARC Education and Clinical Training in Colleges and Universities for MD, DO, PA, CNP, and CNM Programs that Serve New Mexico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Kashuba</dc:creator>
  <cp:lastModifiedBy>Christine Winfield</cp:lastModifiedBy>
  <cp:revision>5</cp:revision>
  <dcterms:created xsi:type="dcterms:W3CDTF">2020-09-24T02:29:15Z</dcterms:created>
  <dcterms:modified xsi:type="dcterms:W3CDTF">2020-09-26T14:25:18Z</dcterms:modified>
</cp:coreProperties>
</file>