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p:restoredTop sz="95728"/>
  </p:normalViewPr>
  <p:slideViewPr>
    <p:cSldViewPr snapToGrid="0" snapToObjects="1">
      <p:cViewPr varScale="1">
        <p:scale>
          <a:sx n="66" d="100"/>
          <a:sy n="66" d="100"/>
        </p:scale>
        <p:origin x="98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9/25/2020</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50235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9/25/2020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3861007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9/25/2020</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3041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9/25/2020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356510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9/25/2020</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932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9/25/2020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69662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9/25/2020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1895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9/25/2020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380633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9/25/2020</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922752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9/25/2020</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14880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9/25/2020</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3671332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9/25/2020</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100599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34EE865D-5A59-4DD1-A94D-A8DBE4A9E0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C553E49-1908-0347-AC4C-3DA32EB8DA1C}"/>
              </a:ext>
            </a:extLst>
          </p:cNvPr>
          <p:cNvSpPr txBox="1"/>
          <p:nvPr/>
        </p:nvSpPr>
        <p:spPr>
          <a:xfrm>
            <a:off x="707598" y="1077218"/>
            <a:ext cx="10729912" cy="5539978"/>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Public Health Background</a:t>
            </a:r>
          </a:p>
          <a:p>
            <a:pPr marL="457200" indent="-4572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Lead is an environmental element that has been historically used as a rust inhibiting agent in paints and machinery, as well as an additive in gasoline until the 1970s.</a:t>
            </a:r>
          </a:p>
          <a:p>
            <a:pPr marL="457200" indent="-4572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Lead is thought to effect dopaminergic and serotonergic neurotransmission in the brain that can lead to neuropsychiatric disorders such as Major Depressive Disorder (MDD).</a:t>
            </a:r>
          </a:p>
          <a:p>
            <a:r>
              <a:rPr lang="en-US" sz="1600" b="1" dirty="0">
                <a:latin typeface="Times New Roman" panose="02020603050405020304" pitchFamily="18" charset="0"/>
                <a:cs typeface="Times New Roman" panose="02020603050405020304" pitchFamily="18" charset="0"/>
              </a:rPr>
              <a:t>Preliminary Results</a:t>
            </a:r>
          </a:p>
          <a:p>
            <a:pPr marL="457200" indent="-4572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Mean blood lead level (BLL) and PHQ-9 score increased significantly by age, however, age, gender, and levels of education did not show to be significant confounders in the association between blood lead levels and Major Depressive Disorder. </a:t>
            </a:r>
          </a:p>
          <a:p>
            <a:pPr marL="457200" indent="-4572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Unadjusted analysis showed some association between BLL and MDD, however, after adjustment, analysis showed no significant association was observed between BLL and meeting diagnostic criteria for MDD.</a:t>
            </a:r>
          </a:p>
          <a:p>
            <a:r>
              <a:rPr lang="en-US" sz="1600" b="1" dirty="0">
                <a:latin typeface="Times New Roman" panose="02020603050405020304" pitchFamily="18" charset="0"/>
                <a:cs typeface="Times New Roman" panose="02020603050405020304" pitchFamily="18" charset="0"/>
              </a:rPr>
              <a:t>Implications</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Though previous widespread use of lead products is waning, leftover products containing lead remain in outdated buildings, machinery, and piping.</a:t>
            </a:r>
          </a:p>
          <a:p>
            <a:pPr marL="285750" indent="-285750">
              <a:buFont typeface="Arial" panose="020B0604020202020204" pitchFamily="34" charset="0"/>
              <a:buChar char="•"/>
            </a:pPr>
            <a:r>
              <a:rPr lang="en-US" sz="1600" dirty="0">
                <a:latin typeface="Times New Roman" panose="02020603050405020304" pitchFamily="18" charset="0"/>
                <a:ea typeface="Calibri" panose="020F0502020204030204" pitchFamily="34" charset="0"/>
                <a:cs typeface="Times New Roman" panose="02020603050405020304" pitchFamily="18" charset="0"/>
              </a:rPr>
              <a:t>Lead has been shown to be stored in the bones and can be released into the blood stream during bone degeneration.</a:t>
            </a:r>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Future Research</a:t>
            </a:r>
          </a:p>
          <a:p>
            <a:pPr marL="457200" indent="-457200">
              <a:buFont typeface="Arial" panose="020B0604020202020204" pitchFamily="34" charset="0"/>
              <a:buChar char="•"/>
            </a:pPr>
            <a:r>
              <a:rPr lang="en-US" sz="1600" dirty="0">
                <a:latin typeface="Times New Roman" panose="02020603050405020304" pitchFamily="18" charset="0"/>
                <a:ea typeface="Calibri" panose="020F0502020204030204" pitchFamily="34" charset="0"/>
                <a:cs typeface="Times New Roman" panose="02020603050405020304" pitchFamily="18" charset="0"/>
              </a:rPr>
              <a:t>Longitudinal studies examining the accumulation of lead in the bones or serial blood lead levels and provider diagnosed MDD will help define the accuracy of the association between lead exposure and MDD as well as the direction of the association.</a:t>
            </a:r>
          </a:p>
          <a:p>
            <a:pPr marL="457200" indent="-457200">
              <a:buFont typeface="Arial" panose="020B0604020202020204" pitchFamily="34" charset="0"/>
              <a:buChar char="•"/>
            </a:pPr>
            <a:r>
              <a:rPr lang="en-US" sz="1600" dirty="0">
                <a:latin typeface="Times New Roman" panose="02020603050405020304" pitchFamily="18" charset="0"/>
                <a:ea typeface="Calibri" panose="020F0502020204030204" pitchFamily="34" charset="0"/>
                <a:cs typeface="Times New Roman" panose="02020603050405020304" pitchFamily="18" charset="0"/>
              </a:rPr>
              <a:t>Additional variables should be examined for confounding, such as family history of mental health disorders, occupation, and location of residence.</a:t>
            </a:r>
          </a:p>
          <a:p>
            <a:endParaRPr lang="en-US" b="1" dirty="0"/>
          </a:p>
        </p:txBody>
      </p:sp>
      <p:sp>
        <p:nvSpPr>
          <p:cNvPr id="6" name="Rectangle 5">
            <a:extLst>
              <a:ext uri="{FF2B5EF4-FFF2-40B4-BE49-F238E27FC236}">
                <a16:creationId xmlns:a16="http://schemas.microsoft.com/office/drawing/2014/main" id="{9F863212-244C-E741-ABAC-23030DDD1391}"/>
              </a:ext>
            </a:extLst>
          </p:cNvPr>
          <p:cNvSpPr/>
          <p:nvPr/>
        </p:nvSpPr>
        <p:spPr>
          <a:xfrm>
            <a:off x="199293" y="240804"/>
            <a:ext cx="11746522" cy="954107"/>
          </a:xfrm>
          <a:prstGeom prst="rect">
            <a:avLst/>
          </a:prstGeom>
        </p:spPr>
        <p:txBody>
          <a:bodyPr wrap="square">
            <a:spAutoFit/>
          </a:bodyPr>
          <a:lstStyle/>
          <a:p>
            <a:pPr algn="ctr"/>
            <a:r>
              <a:rPr lang="en-US" sz="2000" b="1" dirty="0">
                <a:latin typeface="Times New Roman" panose="02020603050405020304" pitchFamily="18" charset="0"/>
                <a:cs typeface="Times New Roman" panose="02020603050405020304" pitchFamily="18" charset="0"/>
              </a:rPr>
              <a:t>Association Between Blood Lead and Major Depressive Disorder in Adults 30-65 Years Old using the National Health and Nutrition Examination Survey 2015-2016</a:t>
            </a:r>
          </a:p>
          <a:p>
            <a:pPr algn="ctr"/>
            <a:r>
              <a:rPr lang="en-US" sz="1600" dirty="0">
                <a:latin typeface="Times New Roman" panose="02020603050405020304" pitchFamily="18" charset="0"/>
                <a:cs typeface="Times New Roman" panose="02020603050405020304" pitchFamily="18" charset="0"/>
              </a:rPr>
              <a:t>Melissa Christian, UNM College of Population Health</a:t>
            </a:r>
          </a:p>
        </p:txBody>
      </p:sp>
    </p:spTree>
    <p:extLst>
      <p:ext uri="{BB962C8B-B14F-4D97-AF65-F5344CB8AC3E}">
        <p14:creationId xmlns:p14="http://schemas.microsoft.com/office/powerpoint/2010/main" val="2314475553"/>
      </p:ext>
    </p:extLst>
  </p:cSld>
  <p:clrMapOvr>
    <a:masterClrMapping/>
  </p:clrMapOvr>
</p:sld>
</file>

<file path=ppt/theme/theme1.xml><?xml version="1.0" encoding="utf-8"?>
<a:theme xmlns:a="http://schemas.openxmlformats.org/drawingml/2006/main" name="ShojiVTI">
  <a:themeElements>
    <a:clrScheme name="Office">
      <a:dk1>
        <a:srgbClr val="000000"/>
      </a:dk1>
      <a:lt1>
        <a:srgbClr val="FFFFFF"/>
      </a:lt1>
      <a:dk2>
        <a:srgbClr val="2E3948"/>
      </a:dk2>
      <a:lt2>
        <a:srgbClr val="E7E6E6"/>
      </a:lt2>
      <a:accent1>
        <a:srgbClr val="5A82CB"/>
      </a:accent1>
      <a:accent2>
        <a:srgbClr val="ED7D31"/>
      </a:accent2>
      <a:accent3>
        <a:srgbClr val="A3A3A3"/>
      </a:accent3>
      <a:accent4>
        <a:srgbClr val="CF9B00"/>
      </a:accent4>
      <a:accent5>
        <a:srgbClr val="5B9BD5"/>
      </a:accent5>
      <a:accent6>
        <a:srgbClr val="70AD47"/>
      </a:accent6>
      <a:hlink>
        <a:srgbClr val="D26012"/>
      </a:hlink>
      <a:folHlink>
        <a:srgbClr val="A9718D"/>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docProps/app.xml><?xml version="1.0" encoding="utf-8"?>
<Properties xmlns="http://schemas.openxmlformats.org/officeDocument/2006/extended-properties" xmlns:vt="http://schemas.openxmlformats.org/officeDocument/2006/docPropsVTypes">
  <TotalTime>73</TotalTime>
  <Words>281</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Corbel</vt:lpstr>
      <vt:lpstr>Meiryo</vt:lpstr>
      <vt:lpstr>Times New Roman</vt:lpstr>
      <vt:lpstr>ShojiVTI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KYLE</dc:creator>
  <cp:lastModifiedBy>Christine Winfield</cp:lastModifiedBy>
  <cp:revision>7</cp:revision>
  <dcterms:created xsi:type="dcterms:W3CDTF">2020-09-25T22:08:50Z</dcterms:created>
  <dcterms:modified xsi:type="dcterms:W3CDTF">2020-09-25T23:42:40Z</dcterms:modified>
</cp:coreProperties>
</file>