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1pPr>
    <a:lvl2pPr marL="2193925" indent="-1736725"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2pPr>
    <a:lvl3pPr marL="4387850" indent="-3473450"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3pPr>
    <a:lvl4pPr marL="6583363" indent="-5211763"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4pPr>
    <a:lvl5pPr marL="8777288" indent="-6948488" algn="l" defTabSz="2193925" rtl="0" eaLnBrk="0" fontAlgn="base" hangingPunct="0">
      <a:spcBef>
        <a:spcPct val="0"/>
      </a:spcBef>
      <a:spcAft>
        <a:spcPct val="0"/>
      </a:spcAft>
      <a:defRPr sz="8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8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Tomaka" initials="JT" lastIdx="12" clrIdx="0">
    <p:extLst>
      <p:ext uri="{19B8F6BF-5375-455C-9EA6-DF929625EA0E}">
        <p15:presenceInfo xmlns:p15="http://schemas.microsoft.com/office/powerpoint/2012/main" userId="346fe7d4cac4e1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C2B"/>
    <a:srgbClr val="FFFFFF"/>
    <a:srgbClr val="800000"/>
    <a:srgbClr val="A7421D"/>
    <a:srgbClr val="004F53"/>
    <a:srgbClr val="0F2B5E"/>
    <a:srgbClr val="006F9C"/>
    <a:srgbClr val="8D0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64"/>
    <p:restoredTop sz="94647"/>
  </p:normalViewPr>
  <p:slideViewPr>
    <p:cSldViewPr snapToObjects="1">
      <p:cViewPr varScale="1">
        <p:scale>
          <a:sx n="13" d="100"/>
          <a:sy n="13" d="100"/>
        </p:scale>
        <p:origin x="1580" y="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D1F00AC6-9C0B-44A5-818C-D36C90F0D048}" type="datetimeFigureOut">
              <a:rPr lang="en-US"/>
              <a:pPr>
                <a:defRPr/>
              </a:pPr>
              <a:t>9/24/2020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Arial" charset="0"/>
                <a:ea typeface="ＭＳ Ｐゴシック" charset="-128"/>
              </a:defRPr>
            </a:lvl1pPr>
          </a:lstStyle>
          <a:p>
            <a:pPr>
              <a:defRPr/>
            </a:pPr>
            <a:fld id="{3290396F-966F-4C33-951B-6C4B231BFC08}" type="slidenum">
              <a:rPr lang="en-US"/>
              <a:pPr>
                <a:defRPr/>
              </a:pPr>
              <a:t>‹#›</a:t>
            </a:fld>
            <a:endParaRPr lang="en-US"/>
          </a:p>
        </p:txBody>
      </p:sp>
    </p:spTree>
    <p:extLst>
      <p:ext uri="{BB962C8B-B14F-4D97-AF65-F5344CB8AC3E}">
        <p14:creationId xmlns:p14="http://schemas.microsoft.com/office/powerpoint/2010/main" val="2429793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5A24A691-355F-4DC8-ACCE-C18A86962686}" type="datetimeFigureOut">
              <a:rPr lang="en-US"/>
              <a:pPr>
                <a:defRPr/>
              </a:pPr>
              <a:t>9/24/2020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Arial" charset="0"/>
                <a:ea typeface="ＭＳ Ｐゴシック" charset="-128"/>
              </a:defRPr>
            </a:lvl1pPr>
          </a:lstStyle>
          <a:p>
            <a:pPr>
              <a:defRPr/>
            </a:pPr>
            <a:fld id="{C612C394-993F-47DD-878D-B502A364735F}" type="slidenum">
              <a:rPr lang="en-US"/>
              <a:pPr>
                <a:defRPr/>
              </a:pPr>
              <a:t>‹#›</a:t>
            </a:fld>
            <a:endParaRPr lang="en-US"/>
          </a:p>
        </p:txBody>
      </p:sp>
    </p:spTree>
    <p:extLst>
      <p:ext uri="{BB962C8B-B14F-4D97-AF65-F5344CB8AC3E}">
        <p14:creationId xmlns:p14="http://schemas.microsoft.com/office/powerpoint/2010/main" val="1522881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9907DD1C-A858-49A5-AA82-1D3FF21312AD}" type="datetime1">
              <a:rPr lang="en-US" altLang="x-none"/>
              <a:pPr>
                <a:defRPr/>
              </a:pPr>
              <a:t>9/24/2020</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27B6DA-D51F-4CF3-AFF7-C635502F9313}" type="slidenum">
              <a:rPr lang="en-US" altLang="x-none"/>
              <a:pPr>
                <a:defRPr/>
              </a:pPr>
              <a:t>‹#›</a:t>
            </a:fld>
            <a:endParaRPr lang="en-US" altLang="x-none"/>
          </a:p>
        </p:txBody>
      </p:sp>
      <p:pic>
        <p:nvPicPr>
          <p:cNvPr id="9" name="Picture 8">
            <a:extLst>
              <a:ext uri="{FF2B5EF4-FFF2-40B4-BE49-F238E27FC236}">
                <a16:creationId xmlns:a16="http://schemas.microsoft.com/office/drawing/2014/main" id="{1EE66E1B-D79B-F545-8D9F-572AC5E9CEC1}"/>
              </a:ext>
            </a:extLst>
          </p:cNvPr>
          <p:cNvPicPr>
            <a:picLocks noChangeAspect="1"/>
          </p:cNvPicPr>
          <p:nvPr userDrawn="1"/>
        </p:nvPicPr>
        <p:blipFill>
          <a:blip r:embed="rId2"/>
          <a:stretch>
            <a:fillRect/>
          </a:stretch>
        </p:blipFill>
        <p:spPr>
          <a:xfrm>
            <a:off x="25400" y="0"/>
            <a:ext cx="43840400" cy="4572000"/>
          </a:xfrm>
          <a:prstGeom prst="rect">
            <a:avLst/>
          </a:prstGeom>
        </p:spPr>
      </p:pic>
    </p:spTree>
    <p:extLst>
      <p:ext uri="{BB962C8B-B14F-4D97-AF65-F5344CB8AC3E}">
        <p14:creationId xmlns:p14="http://schemas.microsoft.com/office/powerpoint/2010/main" val="167811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A0D4213-2772-400D-B061-72F8EA15D8ED}" type="datetime1">
              <a:rPr lang="en-US" altLang="x-none"/>
              <a:pPr>
                <a:defRPr/>
              </a:pPr>
              <a:t>9/24/2020</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B6799D-FCA0-48C8-926C-B2F752D1165B}" type="slidenum">
              <a:rPr lang="en-US" altLang="x-none"/>
              <a:pPr>
                <a:defRPr/>
              </a:pPr>
              <a:t>‹#›</a:t>
            </a:fld>
            <a:endParaRPr lang="en-US" altLang="x-none"/>
          </a:p>
        </p:txBody>
      </p:sp>
    </p:spTree>
    <p:extLst>
      <p:ext uri="{BB962C8B-B14F-4D97-AF65-F5344CB8AC3E}">
        <p14:creationId xmlns:p14="http://schemas.microsoft.com/office/powerpoint/2010/main" val="281591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DC2DE0-E164-4DF7-BB4F-98BFB098DB6B}" type="datetime1">
              <a:rPr lang="en-US" altLang="x-none"/>
              <a:pPr>
                <a:defRPr/>
              </a:pPr>
              <a:t>9/24/2020</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F28861-2389-45DF-BF65-A5BE2FA011C4}" type="slidenum">
              <a:rPr lang="en-US" altLang="x-none"/>
              <a:pPr>
                <a:defRPr/>
              </a:pPr>
              <a:t>‹#›</a:t>
            </a:fld>
            <a:endParaRPr lang="en-US" altLang="x-none"/>
          </a:p>
        </p:txBody>
      </p:sp>
    </p:spTree>
    <p:extLst>
      <p:ext uri="{BB962C8B-B14F-4D97-AF65-F5344CB8AC3E}">
        <p14:creationId xmlns:p14="http://schemas.microsoft.com/office/powerpoint/2010/main" val="270837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7EA8E91-DEF8-40B1-B05F-BF8C3E8FCC4A}" type="datetime1">
              <a:rPr lang="en-US" altLang="x-none"/>
              <a:pPr>
                <a:defRPr/>
              </a:pPr>
              <a:t>9/24/2020</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2F7E7D-6BE0-42F4-8421-51651BE37D23}" type="slidenum">
              <a:rPr lang="en-US" altLang="x-none"/>
              <a:pPr>
                <a:defRPr/>
              </a:pPr>
              <a:t>‹#›</a:t>
            </a:fld>
            <a:endParaRPr lang="en-US" altLang="x-none"/>
          </a:p>
        </p:txBody>
      </p:sp>
    </p:spTree>
    <p:extLst>
      <p:ext uri="{BB962C8B-B14F-4D97-AF65-F5344CB8AC3E}">
        <p14:creationId xmlns:p14="http://schemas.microsoft.com/office/powerpoint/2010/main" val="36098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2EFE746-AE7D-41EE-9EE0-E7CB018D5D6E}" type="datetime1">
              <a:rPr lang="en-US" altLang="x-none"/>
              <a:pPr>
                <a:defRPr/>
              </a:pPr>
              <a:t>9/24/2020</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F11530-AB8F-40BA-A2B0-E335254C1EAD}" type="slidenum">
              <a:rPr lang="en-US" altLang="x-none"/>
              <a:pPr>
                <a:defRPr/>
              </a:pPr>
              <a:t>‹#›</a:t>
            </a:fld>
            <a:endParaRPr lang="en-US" altLang="x-none"/>
          </a:p>
        </p:txBody>
      </p:sp>
    </p:spTree>
    <p:extLst>
      <p:ext uri="{BB962C8B-B14F-4D97-AF65-F5344CB8AC3E}">
        <p14:creationId xmlns:p14="http://schemas.microsoft.com/office/powerpoint/2010/main" val="230399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09D5A12-2EC8-448B-91EB-AB99EE364E6C}" type="datetime1">
              <a:rPr lang="en-US" altLang="x-none"/>
              <a:pPr>
                <a:defRPr/>
              </a:pPr>
              <a:t>9/24/2020</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0F9D59-0847-4A57-A9D9-54034DED684E}" type="slidenum">
              <a:rPr lang="en-US" altLang="x-none"/>
              <a:pPr>
                <a:defRPr/>
              </a:pPr>
              <a:t>‹#›</a:t>
            </a:fld>
            <a:endParaRPr lang="en-US" altLang="x-none"/>
          </a:p>
        </p:txBody>
      </p:sp>
    </p:spTree>
    <p:extLst>
      <p:ext uri="{BB962C8B-B14F-4D97-AF65-F5344CB8AC3E}">
        <p14:creationId xmlns:p14="http://schemas.microsoft.com/office/powerpoint/2010/main" val="202261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0469D4F-0CAB-4FF8-B6F1-54CAF3741345}" type="datetime1">
              <a:rPr lang="en-US" altLang="x-none"/>
              <a:pPr>
                <a:defRPr/>
              </a:pPr>
              <a:t>9/24/2020</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DACCAF-B684-459C-BCE4-C3A97675F333}" type="slidenum">
              <a:rPr lang="en-US" altLang="x-none"/>
              <a:pPr>
                <a:defRPr/>
              </a:pPr>
              <a:t>‹#›</a:t>
            </a:fld>
            <a:endParaRPr lang="en-US" altLang="x-none"/>
          </a:p>
        </p:txBody>
      </p:sp>
    </p:spTree>
    <p:extLst>
      <p:ext uri="{BB962C8B-B14F-4D97-AF65-F5344CB8AC3E}">
        <p14:creationId xmlns:p14="http://schemas.microsoft.com/office/powerpoint/2010/main" val="210189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8712E07-1CF0-473D-A9E8-906701DAED91}" type="datetime1">
              <a:rPr lang="en-US" altLang="x-none"/>
              <a:pPr>
                <a:defRPr/>
              </a:pPr>
              <a:t>9/24/2020</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B7FD9C-B7B8-45B5-B5A2-6F93E5E17B6C}" type="slidenum">
              <a:rPr lang="en-US" altLang="x-none"/>
              <a:pPr>
                <a:defRPr/>
              </a:pPr>
              <a:t>‹#›</a:t>
            </a:fld>
            <a:endParaRPr lang="en-US" altLang="x-none"/>
          </a:p>
        </p:txBody>
      </p:sp>
    </p:spTree>
    <p:extLst>
      <p:ext uri="{BB962C8B-B14F-4D97-AF65-F5344CB8AC3E}">
        <p14:creationId xmlns:p14="http://schemas.microsoft.com/office/powerpoint/2010/main" val="417022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FF9840-D4AF-4F14-AD07-7C1D579B4ADA}" type="datetime1">
              <a:rPr lang="en-US" altLang="x-none"/>
              <a:pPr>
                <a:defRPr/>
              </a:pPr>
              <a:t>9/24/2020</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DEA597C-0323-4374-AE2E-861F45BF2F64}" type="slidenum">
              <a:rPr lang="en-US" altLang="x-none"/>
              <a:pPr>
                <a:defRPr/>
              </a:pPr>
              <a:t>‹#›</a:t>
            </a:fld>
            <a:endParaRPr lang="en-US" altLang="x-none"/>
          </a:p>
        </p:txBody>
      </p:sp>
    </p:spTree>
    <p:extLst>
      <p:ext uri="{BB962C8B-B14F-4D97-AF65-F5344CB8AC3E}">
        <p14:creationId xmlns:p14="http://schemas.microsoft.com/office/powerpoint/2010/main" val="56487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93AB1BC-DBB6-40E9-9D65-EE7CC11E3344}" type="datetime1">
              <a:rPr lang="en-US" altLang="x-none"/>
              <a:pPr>
                <a:defRPr/>
              </a:pPr>
              <a:t>9/24/2020</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5D6478-E3ED-4D41-88A5-6E1923496425}" type="slidenum">
              <a:rPr lang="en-US" altLang="x-none"/>
              <a:pPr>
                <a:defRPr/>
              </a:pPr>
              <a:t>‹#›</a:t>
            </a:fld>
            <a:endParaRPr lang="en-US" altLang="x-none"/>
          </a:p>
        </p:txBody>
      </p:sp>
    </p:spTree>
    <p:extLst>
      <p:ext uri="{BB962C8B-B14F-4D97-AF65-F5344CB8AC3E}">
        <p14:creationId xmlns:p14="http://schemas.microsoft.com/office/powerpoint/2010/main" val="173457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13B1CA-1A44-4881-9E3E-8F062D8AFC60}" type="datetime1">
              <a:rPr lang="en-US" altLang="x-none"/>
              <a:pPr>
                <a:defRPr/>
              </a:pPr>
              <a:t>9/24/2020</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DF9730-6CC5-4AEC-A667-0F709D7D3515}" type="slidenum">
              <a:rPr lang="en-US" altLang="x-none"/>
              <a:pPr>
                <a:defRPr/>
              </a:pPr>
              <a:t>‹#›</a:t>
            </a:fld>
            <a:endParaRPr lang="en-US" altLang="x-none"/>
          </a:p>
        </p:txBody>
      </p:sp>
    </p:spTree>
    <p:extLst>
      <p:ext uri="{BB962C8B-B14F-4D97-AF65-F5344CB8AC3E}">
        <p14:creationId xmlns:p14="http://schemas.microsoft.com/office/powerpoint/2010/main" val="213364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eaLnBrk="1" hangingPunct="1">
              <a:defRPr sz="5800">
                <a:solidFill>
                  <a:srgbClr val="898989"/>
                </a:solidFill>
                <a:latin typeface="Calibri" charset="0"/>
                <a:ea typeface="ＭＳ Ｐゴシック" charset="-128"/>
              </a:defRPr>
            </a:lvl1pPr>
          </a:lstStyle>
          <a:p>
            <a:pPr>
              <a:defRPr/>
            </a:pPr>
            <a:fld id="{F180C5E2-E851-42B6-B1C8-5FF74CB420C4}" type="datetime1">
              <a:rPr lang="en-US" altLang="x-none"/>
              <a:pPr>
                <a:defRPr/>
              </a:pPr>
              <a:t>9/24/2020</a:t>
            </a:fld>
            <a:endParaRPr lang="en-US" altLang="x-none"/>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wrap="square" lIns="438912" tIns="219456" rIns="438912" bIns="219456" numCol="1" anchor="ctr" anchorCtr="0" compatLnSpc="1">
            <a:prstTxWarp prst="textNoShape">
              <a:avLst/>
            </a:prstTxWarp>
          </a:bodyPr>
          <a:lstStyle>
            <a:lvl1pPr algn="ctr" eaLnBrk="1" hangingPunct="1">
              <a:defRPr sz="58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38912" tIns="219456" rIns="438912" bIns="219456" numCol="1" anchor="ctr" anchorCtr="0" compatLnSpc="1">
            <a:prstTxWarp prst="textNoShape">
              <a:avLst/>
            </a:prstTxWarp>
          </a:bodyPr>
          <a:lstStyle>
            <a:lvl1pPr algn="r" eaLnBrk="1" hangingPunct="1">
              <a:defRPr sz="5800">
                <a:solidFill>
                  <a:srgbClr val="898989"/>
                </a:solidFill>
                <a:latin typeface="Calibri" charset="0"/>
                <a:ea typeface="ＭＳ Ｐゴシック" charset="-128"/>
              </a:defRPr>
            </a:lvl1pPr>
          </a:lstStyle>
          <a:p>
            <a:pPr>
              <a:defRPr/>
            </a:pPr>
            <a:fld id="{9B60BCF9-BDF3-4E6A-A184-2A39193C1F02}"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2193925" rtl="0" eaLnBrk="0" fontAlgn="base" hangingPunct="0">
        <a:spcBef>
          <a:spcPct val="0"/>
        </a:spcBef>
        <a:spcAft>
          <a:spcPct val="0"/>
        </a:spcAft>
        <a:defRPr sz="21100" kern="1200">
          <a:solidFill>
            <a:schemeClr val="tx1"/>
          </a:solidFill>
          <a:latin typeface="+mj-lt"/>
          <a:ea typeface="ＭＳ Ｐゴシック" pitchFamily="-107" charset="-128"/>
          <a:cs typeface="ＭＳ Ｐゴシック" pitchFamily="-107" charset="-128"/>
        </a:defRPr>
      </a:lvl1pPr>
      <a:lvl2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2pPr>
      <a:lvl3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3pPr>
      <a:lvl4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4pPr>
      <a:lvl5pPr algn="ctr" defTabSz="2193925" rtl="0" eaLnBrk="0" fontAlgn="base" hangingPunct="0">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5pPr>
      <a:lvl6pPr marL="4572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6pPr>
      <a:lvl7pPr marL="9144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7pPr>
      <a:lvl8pPr marL="13716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8pPr>
      <a:lvl9pPr marL="1828800" algn="ctr" defTabSz="2193925" rtl="0" fontAlgn="base">
        <a:spcBef>
          <a:spcPct val="0"/>
        </a:spcBef>
        <a:spcAft>
          <a:spcPct val="0"/>
        </a:spcAft>
        <a:defRPr sz="21100">
          <a:solidFill>
            <a:schemeClr val="tx1"/>
          </a:solidFill>
          <a:latin typeface="Calibri" pitchFamily="-107" charset="0"/>
          <a:ea typeface="ＭＳ Ｐゴシック" pitchFamily="-107" charset="-128"/>
          <a:cs typeface="ＭＳ Ｐゴシック" pitchFamily="-107" charset="-128"/>
        </a:defRPr>
      </a:lvl9pPr>
    </p:titleStyle>
    <p:bodyStyle>
      <a:lvl1pPr marL="1644650" indent="-1644650" algn="l" defTabSz="2193925" rtl="0" eaLnBrk="0" fontAlgn="base" hangingPunct="0">
        <a:spcBef>
          <a:spcPct val="20000"/>
        </a:spcBef>
        <a:spcAft>
          <a:spcPct val="0"/>
        </a:spcAft>
        <a:buFont typeface="Arial" panose="020B0604020202020204" pitchFamily="34" charset="0"/>
        <a:buChar char="•"/>
        <a:defRPr sz="15400" kern="1200">
          <a:solidFill>
            <a:schemeClr val="tx1"/>
          </a:solidFill>
          <a:latin typeface="+mn-lt"/>
          <a:ea typeface="ＭＳ Ｐゴシック" pitchFamily="-107" charset="-128"/>
          <a:cs typeface="ＭＳ Ｐゴシック" pitchFamily="-107" charset="-128"/>
        </a:defRPr>
      </a:lvl1pPr>
      <a:lvl2pPr marL="3565525" indent="-1371600" algn="l" defTabSz="2193925" rtl="0" eaLnBrk="0" fontAlgn="base" hangingPunct="0">
        <a:spcBef>
          <a:spcPct val="20000"/>
        </a:spcBef>
        <a:spcAft>
          <a:spcPct val="0"/>
        </a:spcAft>
        <a:buFont typeface="Arial" panose="020B0604020202020204" pitchFamily="34" charset="0"/>
        <a:buChar char="–"/>
        <a:defRPr sz="13400" kern="1200">
          <a:solidFill>
            <a:schemeClr val="tx1"/>
          </a:solidFill>
          <a:latin typeface="+mn-lt"/>
          <a:ea typeface="ＭＳ Ｐゴシック" pitchFamily="-107" charset="-128"/>
          <a:cs typeface="+mn-cs"/>
        </a:defRPr>
      </a:lvl2pPr>
      <a:lvl3pPr marL="5486400" indent="-1096963" algn="l" defTabSz="2193925" rtl="0" eaLnBrk="0" fontAlgn="base" hangingPunct="0">
        <a:spcBef>
          <a:spcPct val="20000"/>
        </a:spcBef>
        <a:spcAft>
          <a:spcPct val="0"/>
        </a:spcAft>
        <a:buFont typeface="Arial" panose="020B0604020202020204" pitchFamily="34" charset="0"/>
        <a:buChar char="•"/>
        <a:defRPr sz="11500" kern="1200">
          <a:solidFill>
            <a:schemeClr val="tx1"/>
          </a:solidFill>
          <a:latin typeface="+mn-lt"/>
          <a:ea typeface="ＭＳ Ｐゴシック" pitchFamily="-107" charset="-128"/>
          <a:cs typeface="+mn-cs"/>
        </a:defRPr>
      </a:lvl3pPr>
      <a:lvl4pPr marL="7680325" indent="-1096963" algn="l" defTabSz="2193925"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ＭＳ Ｐゴシック" pitchFamily="-107" charset="-128"/>
          <a:cs typeface="+mn-cs"/>
        </a:defRPr>
      </a:lvl4pPr>
      <a:lvl5pPr marL="9874250" indent="-1096963" algn="l" defTabSz="2193925"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ＭＳ Ｐゴシック" pitchFamily="-107" charset="-128"/>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460020"/>
            <a:ext cx="41909998" cy="2747861"/>
          </a:xfrm>
        </p:spPr>
        <p:txBody>
          <a:bodyPr>
            <a:normAutofit fontScale="90000"/>
          </a:bodyPr>
          <a:lstStyle/>
          <a:p>
            <a:pPr eaLnBrk="1" hangingPunct="1">
              <a:defRPr/>
            </a:pPr>
            <a:r>
              <a:rPr lang="en-US" sz="9600" b="1" dirty="0">
                <a:ea typeface="ＭＳ Ｐゴシック" charset="0"/>
                <a:cs typeface="ＭＳ Ｐゴシック" charset="0"/>
              </a:rPr>
              <a:t/>
            </a:r>
            <a:br>
              <a:rPr lang="en-US" sz="9600" b="1" dirty="0">
                <a:ea typeface="ＭＳ Ｐゴシック" charset="0"/>
                <a:cs typeface="ＭＳ Ｐゴシック" charset="0"/>
              </a:rPr>
            </a:br>
            <a:r>
              <a:rPr lang="en-US" sz="9800" b="1" dirty="0">
                <a:ea typeface="ＭＳ Ｐゴシック" charset="0"/>
                <a:cs typeface="ＭＳ Ｐゴシック" charset="0"/>
              </a:rPr>
              <a:t>Predicting Depression among Municipal Firefighters: The role of Global Self-Esteem, Contingent Self-Esteem and Challenge Appraisal</a:t>
            </a:r>
            <a:r>
              <a:rPr lang="en-US" sz="6700" dirty="0">
                <a:ea typeface="ＭＳ Ｐゴシック" charset="0"/>
                <a:cs typeface="ＭＳ Ｐゴシック" charset="0"/>
              </a:rPr>
              <a:t/>
            </a:r>
            <a:br>
              <a:rPr lang="en-US" sz="6700" dirty="0">
                <a:ea typeface="ＭＳ Ｐゴシック" charset="0"/>
                <a:cs typeface="ＭＳ Ｐゴシック" charset="0"/>
              </a:rPr>
            </a:br>
            <a:r>
              <a:rPr lang="en-US" sz="7200" dirty="0">
                <a:ea typeface="ＭＳ Ｐゴシック" charset="0"/>
                <a:cs typeface="ＭＳ Ｐゴシック" charset="0"/>
              </a:rPr>
              <a:t>Osasere Emovon, Joe Tomaka, Ph.D., Public Health Sciences, New Mexico State University</a:t>
            </a:r>
          </a:p>
        </p:txBody>
      </p:sp>
      <p:sp>
        <p:nvSpPr>
          <p:cNvPr id="15362" name="Subtitle 2"/>
          <p:cNvSpPr txBox="1">
            <a:spLocks/>
          </p:cNvSpPr>
          <p:nvPr/>
        </p:nvSpPr>
        <p:spPr bwMode="auto">
          <a:xfrm>
            <a:off x="914400" y="8153399"/>
            <a:ext cx="13258800" cy="2476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dirty="0">
                <a:solidFill>
                  <a:srgbClr val="610C2B"/>
                </a:solidFill>
                <a:latin typeface="+mn-lt"/>
              </a:rPr>
              <a:t>Introduction</a:t>
            </a:r>
          </a:p>
          <a:p>
            <a:pPr marL="0" marR="0">
              <a:lnSpc>
                <a:spcPct val="107000"/>
              </a:lnSpc>
              <a:spcBef>
                <a:spcPts val="0"/>
              </a:spcBef>
              <a:spcAft>
                <a:spcPts val="800"/>
              </a:spcAft>
              <a:buNone/>
            </a:pPr>
            <a:r>
              <a:rPr lang="en-US" sz="4000" dirty="0">
                <a:latin typeface="+mn-lt"/>
                <a:ea typeface="Calibri" panose="020F0502020204030204" pitchFamily="34" charset="0"/>
                <a:cs typeface="Times New Roman" panose="02020603050405020304" pitchFamily="18" charset="0"/>
              </a:rPr>
              <a:t>Depression is a common health issue affecting millions of people worldwide (</a:t>
            </a:r>
            <a:r>
              <a:rPr lang="en-US" sz="4000" dirty="0" err="1">
                <a:solidFill>
                  <a:prstClr val="black"/>
                </a:solidFill>
                <a:latin typeface="+mn-lt"/>
              </a:rPr>
              <a:t>Lépine</a:t>
            </a:r>
            <a:r>
              <a:rPr lang="en-US" sz="4000" dirty="0">
                <a:solidFill>
                  <a:prstClr val="black"/>
                </a:solidFill>
                <a:latin typeface="+mn-lt"/>
              </a:rPr>
              <a:t> &amp; Briley, 2011). </a:t>
            </a:r>
            <a:r>
              <a:rPr lang="en-US" sz="4000" dirty="0">
                <a:latin typeface="+mn-lt"/>
                <a:ea typeface="Calibri" panose="020F0502020204030204" pitchFamily="34" charset="0"/>
                <a:cs typeface="Times New Roman" panose="02020603050405020304" pitchFamily="18" charset="0"/>
              </a:rPr>
              <a:t>In the United States, about 17.3 million adults or 7.1% of the U.S adult population have experienced at least one major depressive episode in the past year (National Survey on Drug Use and Health, 2017).  Although past studies have examined global self-esteem, contingent self-esteem, and challenge appraisal as risk factors for negative emotional states, no studies to date have examined these variables together with regards to mental health outcomes such as depression.</a:t>
            </a:r>
          </a:p>
          <a:p>
            <a:pPr eaLnBrk="1" hangingPunct="1">
              <a:buFontTx/>
              <a:buNone/>
            </a:pPr>
            <a:r>
              <a:rPr lang="en-US" altLang="en-US" sz="6000" b="1" dirty="0">
                <a:solidFill>
                  <a:srgbClr val="610C2B"/>
                </a:solidFill>
                <a:latin typeface="+mn-lt"/>
              </a:rPr>
              <a:t>Objectives</a:t>
            </a:r>
          </a:p>
          <a:p>
            <a:pPr marL="742950" indent="-742950" eaLnBrk="1" hangingPunct="1">
              <a:buFontTx/>
              <a:buAutoNum type="arabicParenR"/>
            </a:pPr>
            <a:r>
              <a:rPr lang="en-US" sz="4000" dirty="0">
                <a:latin typeface="+mn-lt"/>
              </a:rPr>
              <a:t>To investigate whether global self-esteem, contingent self-esteem, and challenge appraisal would predict depression symptoms independently.</a:t>
            </a:r>
          </a:p>
          <a:p>
            <a:pPr marL="742950" indent="-742950" eaLnBrk="1" hangingPunct="1">
              <a:buFontTx/>
              <a:buAutoNum type="arabicParenR"/>
            </a:pPr>
            <a:r>
              <a:rPr lang="en-US" sz="4000" dirty="0">
                <a:latin typeface="+mn-lt"/>
              </a:rPr>
              <a:t> To examine whether these variables  interact to predict depression symptoms among municipal firefighters. </a:t>
            </a:r>
          </a:p>
          <a:p>
            <a:pPr eaLnBrk="1" hangingPunct="1">
              <a:buFontTx/>
              <a:buNone/>
            </a:pPr>
            <a:r>
              <a:rPr lang="en-US" sz="6000" b="1" dirty="0">
                <a:solidFill>
                  <a:srgbClr val="610C2B"/>
                </a:solidFill>
                <a:latin typeface="+mn-lt"/>
              </a:rPr>
              <a:t>Research questions</a:t>
            </a:r>
          </a:p>
          <a:p>
            <a:pPr eaLnBrk="1" hangingPunct="1">
              <a:buFontTx/>
              <a:buNone/>
            </a:pPr>
            <a:endParaRPr lang="en-US" altLang="en-US" sz="6000" baseline="30000" dirty="0">
              <a:latin typeface="+mn-lt"/>
            </a:endParaRPr>
          </a:p>
          <a:p>
            <a:pPr eaLnBrk="1" hangingPunct="1">
              <a:buFontTx/>
              <a:buNone/>
            </a:pPr>
            <a:r>
              <a:rPr lang="en-US" altLang="en-US" sz="6000" baseline="30000" dirty="0">
                <a:latin typeface="+mn-lt"/>
              </a:rPr>
              <a:t>1) What are the strength and direction of associations among global self-esteem, contingent self-esteem, challenge appraisal, and depression symptoms among municipal firefighters?</a:t>
            </a:r>
          </a:p>
          <a:p>
            <a:pPr eaLnBrk="1" hangingPunct="1">
              <a:buFontTx/>
              <a:buNone/>
            </a:pPr>
            <a:endParaRPr lang="en-US" altLang="en-US" sz="6000" baseline="30000" dirty="0">
              <a:latin typeface="+mn-lt"/>
            </a:endParaRPr>
          </a:p>
          <a:p>
            <a:pPr eaLnBrk="1" hangingPunct="1">
              <a:buFontTx/>
              <a:buNone/>
            </a:pPr>
            <a:r>
              <a:rPr lang="en-US" altLang="en-US" sz="6000" baseline="30000" dirty="0">
                <a:latin typeface="+mn-lt"/>
              </a:rPr>
              <a:t>2) What are the independent and combined (interactive) effects of global self-esteem, contingent self-esteem, and challenge appraisal on reports of depression among municipal firefighters?</a:t>
            </a:r>
          </a:p>
          <a:p>
            <a:pPr eaLnBrk="1" hangingPunct="1">
              <a:buFontTx/>
              <a:buNone/>
            </a:pPr>
            <a:r>
              <a:rPr lang="en-US" altLang="en-US" sz="6000" b="1" dirty="0">
                <a:solidFill>
                  <a:srgbClr val="610C2B"/>
                </a:solidFill>
                <a:latin typeface="+mn-lt"/>
              </a:rPr>
              <a:t>Materials and Methods</a:t>
            </a:r>
          </a:p>
          <a:p>
            <a:pPr eaLnBrk="1" hangingPunct="1">
              <a:buFontTx/>
              <a:buNone/>
            </a:pPr>
            <a:r>
              <a:rPr lang="en-US" sz="4000" dirty="0">
                <a:latin typeface="+mn-lt"/>
                <a:ea typeface="Calibri" panose="020F0502020204030204" pitchFamily="34" charset="0"/>
              </a:rPr>
              <a:t>This study used a secondary data collected by Morales &amp; </a:t>
            </a:r>
            <a:r>
              <a:rPr lang="en-US" sz="4000" dirty="0" err="1">
                <a:latin typeface="+mn-lt"/>
                <a:ea typeface="Calibri" panose="020F0502020204030204" pitchFamily="34" charset="0"/>
              </a:rPr>
              <a:t>Tomaka</a:t>
            </a:r>
            <a:r>
              <a:rPr lang="en-US" sz="4000" dirty="0">
                <a:latin typeface="+mn-lt"/>
                <a:ea typeface="Calibri" panose="020F0502020204030204" pitchFamily="34" charset="0"/>
              </a:rPr>
              <a:t> (2017).  Correlation and regression analysis were used to examine the independent and interactive relationships among the variables.</a:t>
            </a:r>
            <a:endParaRPr lang="en-US" altLang="en-US" sz="4000" b="1" dirty="0">
              <a:latin typeface="+mn-lt"/>
            </a:endParaRPr>
          </a:p>
          <a:p>
            <a:pPr eaLnBrk="1" hangingPunct="1">
              <a:buFontTx/>
              <a:buNone/>
            </a:pPr>
            <a:endParaRPr lang="en-US" altLang="en-US" sz="6000" dirty="0"/>
          </a:p>
        </p:txBody>
      </p:sp>
      <p:sp>
        <p:nvSpPr>
          <p:cNvPr id="15363" name="Subtitle 2"/>
          <p:cNvSpPr txBox="1">
            <a:spLocks/>
          </p:cNvSpPr>
          <p:nvPr/>
        </p:nvSpPr>
        <p:spPr bwMode="auto">
          <a:xfrm>
            <a:off x="15163800" y="8153400"/>
            <a:ext cx="13258800" cy="258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4000" b="1" dirty="0">
                <a:solidFill>
                  <a:srgbClr val="610C2B"/>
                </a:solidFill>
              </a:rPr>
              <a:t>Table 1</a:t>
            </a:r>
          </a:p>
          <a:p>
            <a:pPr eaLnBrk="1" hangingPunct="1">
              <a:buFontTx/>
              <a:buNone/>
            </a:pPr>
            <a:r>
              <a:rPr lang="en-US" altLang="en-US" sz="4000" i="1" dirty="0"/>
              <a:t>Main results of hierarchical regression analyses predicting depressive symptoms </a:t>
            </a:r>
          </a:p>
          <a:p>
            <a:pPr eaLnBrk="1" hangingPunct="1">
              <a:buFontTx/>
              <a:buNone/>
            </a:pPr>
            <a:endParaRPr lang="en-US" altLang="en-US" sz="6000" b="1" dirty="0">
              <a:solidFill>
                <a:srgbClr val="610C2B"/>
              </a:solidFill>
            </a:endParaRPr>
          </a:p>
          <a:p>
            <a:pPr eaLnBrk="1" hangingPunct="1">
              <a:buFontTx/>
              <a:buNone/>
            </a:pPr>
            <a:endParaRPr lang="en-US" altLang="en-US" sz="6000" b="1" dirty="0">
              <a:solidFill>
                <a:srgbClr val="610C2B"/>
              </a:solidFill>
            </a:endParaRPr>
          </a:p>
          <a:p>
            <a:pPr eaLnBrk="1" hangingPunct="1">
              <a:buFontTx/>
              <a:buNone/>
            </a:pPr>
            <a:endParaRPr lang="en-US" altLang="en-US" sz="6000" b="1" dirty="0">
              <a:solidFill>
                <a:srgbClr val="610C2B"/>
              </a:solidFill>
            </a:endParaRPr>
          </a:p>
          <a:p>
            <a:pPr eaLnBrk="1" hangingPunct="1">
              <a:buFontTx/>
              <a:buNone/>
            </a:pPr>
            <a:endParaRPr lang="en-US" altLang="en-US" sz="6000" b="1" dirty="0">
              <a:solidFill>
                <a:srgbClr val="610C2B"/>
              </a:solidFill>
            </a:endParaRPr>
          </a:p>
          <a:p>
            <a:pPr eaLnBrk="1" hangingPunct="1">
              <a:buFontTx/>
              <a:buNone/>
            </a:pPr>
            <a:endParaRPr lang="en-US" altLang="en-US" sz="6000" b="1" dirty="0">
              <a:solidFill>
                <a:srgbClr val="610C2B"/>
              </a:solidFill>
            </a:endParaRPr>
          </a:p>
          <a:p>
            <a:pPr marL="0" marR="0">
              <a:lnSpc>
                <a:spcPct val="107000"/>
              </a:lnSpc>
              <a:spcBef>
                <a:spcPts val="0"/>
              </a:spcBef>
              <a:spcAft>
                <a:spcPts val="800"/>
              </a:spcAft>
              <a:buNone/>
            </a:pPr>
            <a:endParaRPr lang="en-US" sz="6000" b="1" dirty="0">
              <a:solidFill>
                <a:srgbClr val="610C2B"/>
              </a:solidFill>
            </a:endParaRPr>
          </a:p>
          <a:p>
            <a:pPr marL="0" marR="0">
              <a:lnSpc>
                <a:spcPct val="107000"/>
              </a:lnSpc>
              <a:spcBef>
                <a:spcPts val="0"/>
              </a:spcBef>
              <a:spcAft>
                <a:spcPts val="800"/>
              </a:spcAft>
              <a:buNone/>
            </a:pPr>
            <a:r>
              <a:rPr lang="en-US" sz="2800" dirty="0">
                <a:ea typeface="Calibri" panose="020F0502020204030204" pitchFamily="34" charset="0"/>
                <a:cs typeface="Calibri" panose="020F0502020204030204" pitchFamily="34" charset="0"/>
              </a:rPr>
              <a:t>Note: N=737. GSE= Global Self-Esteem; CSE=Contingent Self-Esteem; CH Appraisal= Challenge/Threat Appraisal.  </a:t>
            </a:r>
            <a:endParaRPr lang="en-US" sz="28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a typeface="Calibri" panose="020F0502020204030204" pitchFamily="34" charset="0"/>
                <a:cs typeface="Calibri" panose="020F0502020204030204" pitchFamily="34" charset="0"/>
              </a:rPr>
              <a:t>*p &lt; .05.  **p&lt;.01.  ***p&lt;.001.</a:t>
            </a:r>
            <a:endParaRPr lang="en-US" sz="2800" dirty="0">
              <a:ea typeface="Calibri" panose="020F0502020204030204" pitchFamily="34" charset="0"/>
              <a:cs typeface="Times New Roman" panose="02020603050405020304" pitchFamily="18" charset="0"/>
            </a:endParaRPr>
          </a:p>
          <a:p>
            <a:pPr eaLnBrk="1" hangingPunct="1">
              <a:buFontTx/>
              <a:buNone/>
            </a:pPr>
            <a:r>
              <a:rPr lang="en-US" altLang="en-US" sz="6000" b="1" dirty="0">
                <a:solidFill>
                  <a:srgbClr val="610C2B"/>
                </a:solidFill>
              </a:rPr>
              <a:t>Results</a:t>
            </a:r>
          </a:p>
          <a:p>
            <a:pPr eaLnBrk="1" hangingPunct="1">
              <a:buFontTx/>
              <a:buNone/>
            </a:pPr>
            <a:r>
              <a:rPr lang="en-US" sz="4000" dirty="0">
                <a:latin typeface="+mn-lt"/>
                <a:ea typeface="Calibri" panose="020F0502020204030204" pitchFamily="34" charset="0"/>
              </a:rPr>
              <a:t>The key findings from this study include; global self-esteem associated negatively with depression, contingent self-esteem associated positively with depression, and the tendency to make challenge appraisals associated negatively with depression. Additionally, the results of the regression analyses revealed these effects to be independent of each other, and contingent self-esteem and the tendency to make challenge appraisals interacted to predict depressive symptoms. </a:t>
            </a:r>
          </a:p>
          <a:p>
            <a:pPr eaLnBrk="1" hangingPunct="1">
              <a:buFontTx/>
              <a:buNone/>
            </a:pPr>
            <a:endParaRPr lang="en-US" altLang="en-US" sz="4000" b="1" dirty="0">
              <a:solidFill>
                <a:srgbClr val="610C2B"/>
              </a:solidFill>
              <a:latin typeface="+mn-lt"/>
            </a:endParaRPr>
          </a:p>
          <a:p>
            <a:pPr eaLnBrk="1" hangingPunct="1">
              <a:buFontTx/>
              <a:buNone/>
            </a:pPr>
            <a:endParaRPr lang="en-US" altLang="en-US" sz="4000" b="1" dirty="0">
              <a:solidFill>
                <a:srgbClr val="610C2B"/>
              </a:solidFill>
              <a:latin typeface="+mn-lt"/>
            </a:endParaRPr>
          </a:p>
          <a:p>
            <a:pPr eaLnBrk="1" hangingPunct="1">
              <a:buFontTx/>
              <a:buNone/>
            </a:pPr>
            <a:endParaRPr lang="en-US" altLang="en-US" sz="4000" b="1" dirty="0">
              <a:solidFill>
                <a:srgbClr val="610C2B"/>
              </a:solidFill>
              <a:latin typeface="+mn-lt"/>
            </a:endParaRPr>
          </a:p>
          <a:p>
            <a:pPr eaLnBrk="1" hangingPunct="1">
              <a:buFontTx/>
              <a:buNone/>
            </a:pPr>
            <a:endParaRPr lang="en-US" altLang="en-US" sz="4000" b="1" dirty="0">
              <a:solidFill>
                <a:srgbClr val="610C2B"/>
              </a:solidFill>
              <a:latin typeface="+mn-lt"/>
            </a:endParaRPr>
          </a:p>
          <a:p>
            <a:pPr eaLnBrk="1" hangingPunct="1">
              <a:buFontTx/>
              <a:buNone/>
            </a:pPr>
            <a:endParaRPr lang="en-US" altLang="en-US" sz="4000" b="1" dirty="0">
              <a:solidFill>
                <a:srgbClr val="610C2B"/>
              </a:solidFill>
              <a:latin typeface="+mn-lt"/>
            </a:endParaRPr>
          </a:p>
          <a:p>
            <a:pPr eaLnBrk="1" hangingPunct="1">
              <a:buFontTx/>
              <a:buNone/>
            </a:pPr>
            <a:endParaRPr lang="en-US" altLang="en-US" sz="4000" b="1" dirty="0">
              <a:solidFill>
                <a:srgbClr val="610C2B"/>
              </a:solidFill>
              <a:latin typeface="+mn-lt"/>
            </a:endParaRPr>
          </a:p>
          <a:p>
            <a:pPr eaLnBrk="1" hangingPunct="1">
              <a:buFontTx/>
              <a:buNone/>
            </a:pPr>
            <a:endParaRPr lang="en-US" altLang="en-US" sz="4000" b="1" dirty="0">
              <a:solidFill>
                <a:srgbClr val="610C2B"/>
              </a:solidFill>
              <a:latin typeface="+mn-lt"/>
            </a:endParaRPr>
          </a:p>
          <a:p>
            <a:pPr eaLnBrk="1" hangingPunct="1">
              <a:buFontTx/>
              <a:buNone/>
            </a:pPr>
            <a:endParaRPr lang="en-US" altLang="en-US" sz="4000" b="1" dirty="0">
              <a:solidFill>
                <a:srgbClr val="610C2B"/>
              </a:solidFill>
              <a:latin typeface="+mn-lt"/>
            </a:endParaRPr>
          </a:p>
          <a:p>
            <a:pPr eaLnBrk="1" hangingPunct="1">
              <a:buFontTx/>
              <a:buNone/>
            </a:pPr>
            <a:r>
              <a:rPr lang="en-US" altLang="en-US" sz="4000">
                <a:latin typeface="+mn-lt"/>
              </a:rPr>
              <a:t>Figure </a:t>
            </a:r>
            <a:r>
              <a:rPr lang="en-US" altLang="en-US" sz="4000" dirty="0">
                <a:latin typeface="+mn-lt"/>
              </a:rPr>
              <a:t>1. </a:t>
            </a:r>
            <a:r>
              <a:rPr lang="en-US" altLang="en-US" sz="4000" i="1" dirty="0">
                <a:latin typeface="+mn-lt"/>
              </a:rPr>
              <a:t>Interaction effects of contingent self-esteem and challenge/threat appraisal on symptoms of depression</a:t>
            </a:r>
          </a:p>
        </p:txBody>
      </p:sp>
      <p:sp>
        <p:nvSpPr>
          <p:cNvPr id="15364" name="Subtitle 2"/>
          <p:cNvSpPr txBox="1">
            <a:spLocks/>
          </p:cNvSpPr>
          <p:nvPr/>
        </p:nvSpPr>
        <p:spPr bwMode="auto">
          <a:xfrm>
            <a:off x="29260800" y="8237538"/>
            <a:ext cx="13258800" cy="2468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r>
              <a:rPr lang="en-US" altLang="en-US" sz="6000" b="1" dirty="0">
                <a:solidFill>
                  <a:srgbClr val="610C2B"/>
                </a:solidFill>
              </a:rPr>
              <a:t>Discussion</a:t>
            </a:r>
          </a:p>
          <a:p>
            <a:pPr marL="0" marR="0">
              <a:lnSpc>
                <a:spcPct val="107000"/>
              </a:lnSpc>
              <a:spcBef>
                <a:spcPts val="0"/>
              </a:spcBef>
              <a:spcAft>
                <a:spcPts val="800"/>
              </a:spcAft>
              <a:buNone/>
            </a:pPr>
            <a:r>
              <a:rPr lang="en-US" altLang="en-US" sz="4000" dirty="0"/>
              <a:t>In addition to main effects for all three predictors, this study found contingent self-esteem to interact with the tendency to make challenge appraisals in predicting depressive symptoms. Specifically, the study results suggests that </a:t>
            </a:r>
            <a:r>
              <a:rPr lang="en-US" sz="4000" dirty="0">
                <a:ea typeface="Calibri" panose="020F0502020204030204" pitchFamily="34" charset="0"/>
                <a:cs typeface="Times New Roman" panose="02020603050405020304" pitchFamily="18" charset="0"/>
              </a:rPr>
              <a:t>the tendency to make challenge appraisals moderates the relationship between CSE and depression. Those high in CSE who make challenge appraisals report lower depression symptoms compared with those who make low challenge (threat) appraisals. This suggests a stress-buffering effect for the tendency to make challenge appraisals.</a:t>
            </a:r>
          </a:p>
          <a:p>
            <a:pPr marL="0" marR="0">
              <a:lnSpc>
                <a:spcPct val="107000"/>
              </a:lnSpc>
              <a:spcBef>
                <a:spcPts val="0"/>
              </a:spcBef>
              <a:spcAft>
                <a:spcPts val="800"/>
              </a:spcAft>
              <a:buNone/>
            </a:pPr>
            <a:r>
              <a:rPr lang="en-US" sz="4000" dirty="0">
                <a:ea typeface="Calibri" panose="020F0502020204030204" pitchFamily="34" charset="0"/>
                <a:cs typeface="Times New Roman" panose="02020603050405020304" pitchFamily="18" charset="0"/>
              </a:rPr>
              <a:t>This present study is consistent with past research that the tendency to appraise potentially stressful situations as challenging or threatening is associated with several emotional states, patterns of autonomic nervous system activation, and task performance (Blascovich, Mendes, Tomaka, Salomon, &amp; </a:t>
            </a:r>
            <a:r>
              <a:rPr lang="en-US" sz="4000" dirty="0" err="1">
                <a:ea typeface="Calibri" panose="020F0502020204030204" pitchFamily="34" charset="0"/>
                <a:cs typeface="Times New Roman" panose="02020603050405020304" pitchFamily="18" charset="0"/>
              </a:rPr>
              <a:t>Seery</a:t>
            </a:r>
            <a:r>
              <a:rPr lang="en-US" sz="4000" dirty="0">
                <a:ea typeface="Calibri" panose="020F0502020204030204" pitchFamily="34" charset="0"/>
                <a:cs typeface="Times New Roman" panose="02020603050405020304" pitchFamily="18" charset="0"/>
              </a:rPr>
              <a:t>, 2003; Wormwood, Khan, Siegel, Lynn, Dy, Barrett, &amp; Quigley, 2019).</a:t>
            </a:r>
          </a:p>
          <a:p>
            <a:pPr eaLnBrk="1" hangingPunct="1">
              <a:buFontTx/>
              <a:buNone/>
            </a:pPr>
            <a:r>
              <a:rPr lang="en-US" altLang="en-US" sz="6000" b="1" dirty="0">
                <a:solidFill>
                  <a:srgbClr val="610C2B"/>
                </a:solidFill>
              </a:rPr>
              <a:t>Implications/ Limitations</a:t>
            </a:r>
            <a:endParaRPr lang="en-US" altLang="en-US" sz="6000" dirty="0">
              <a:solidFill>
                <a:srgbClr val="610C2B"/>
              </a:solidFill>
            </a:endParaRPr>
          </a:p>
          <a:p>
            <a:pPr eaLnBrk="1" hangingPunct="1">
              <a:buFontTx/>
              <a:buNone/>
            </a:pPr>
            <a:r>
              <a:rPr lang="en-US" altLang="en-US" sz="4000" dirty="0"/>
              <a:t>The findings from this study have implications for future research and mental health promotion. Public health professionals and mental health advocates can explore these variables in creating interventions that may benefit individuals seeking help in achieving better health outcomes. The study limitations include (1) the cross-sectional nature of the study and its inability to prove causality, (2) the unique sample population which was predominantly the male gender. </a:t>
            </a:r>
          </a:p>
          <a:p>
            <a:pPr eaLnBrk="1" hangingPunct="1">
              <a:buFontTx/>
              <a:buNone/>
            </a:pPr>
            <a:endParaRPr lang="en-US" altLang="en-US" sz="6000" dirty="0"/>
          </a:p>
        </p:txBody>
      </p:sp>
      <p:sp>
        <p:nvSpPr>
          <p:cNvPr id="15365" name="Subtitle 2"/>
          <p:cNvSpPr txBox="1">
            <a:spLocks/>
          </p:cNvSpPr>
          <p:nvPr/>
        </p:nvSpPr>
        <p:spPr bwMode="auto">
          <a:xfrm>
            <a:off x="29276040" y="25831800"/>
            <a:ext cx="132588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pPr>
            <a:endParaRPr lang="en-US" altLang="en-US" sz="6000" b="1" dirty="0">
              <a:solidFill>
                <a:srgbClr val="610C2B"/>
              </a:solidFill>
            </a:endParaRPr>
          </a:p>
          <a:p>
            <a:pPr eaLnBrk="1" hangingPunct="1">
              <a:buFontTx/>
              <a:buNone/>
            </a:pPr>
            <a:r>
              <a:rPr lang="en-US" altLang="en-US" sz="6000" b="1" dirty="0">
                <a:solidFill>
                  <a:srgbClr val="610C2B"/>
                </a:solidFill>
              </a:rPr>
              <a:t>References</a:t>
            </a:r>
          </a:p>
          <a:p>
            <a:pPr>
              <a:spcAft>
                <a:spcPts val="0"/>
              </a:spcAft>
              <a:buNone/>
            </a:pPr>
            <a:r>
              <a:rPr lang="en-US" sz="2400" dirty="0" err="1">
                <a:latin typeface="+mn-lt"/>
              </a:rPr>
              <a:t>Lépine</a:t>
            </a:r>
            <a:r>
              <a:rPr lang="en-US" sz="2400" dirty="0">
                <a:latin typeface="+mn-lt"/>
              </a:rPr>
              <a:t>, J. P., &amp; Briley, M. (2011). The increasing burden of</a:t>
            </a:r>
          </a:p>
          <a:p>
            <a:pPr>
              <a:spcAft>
                <a:spcPts val="0"/>
              </a:spcAft>
              <a:buNone/>
            </a:pPr>
            <a:r>
              <a:rPr lang="en-US" sz="2400" dirty="0">
                <a:latin typeface="+mn-lt"/>
              </a:rPr>
              <a:t>	 depression. Neuropsychiatric disease and 	treatment, 7(Suppl 1), 3.</a:t>
            </a:r>
          </a:p>
          <a:p>
            <a:pPr>
              <a:spcAft>
                <a:spcPts val="0"/>
              </a:spcAft>
              <a:buNone/>
            </a:pPr>
            <a:r>
              <a:rPr lang="en-US" sz="2400" dirty="0" err="1">
                <a:latin typeface="+mn-lt"/>
              </a:rPr>
              <a:t>Blascovich</a:t>
            </a:r>
            <a:r>
              <a:rPr lang="en-US" sz="2400" dirty="0">
                <a:latin typeface="+mn-lt"/>
              </a:rPr>
              <a:t>, J., Mendes, W. B., </a:t>
            </a:r>
            <a:r>
              <a:rPr lang="en-US" sz="2400" dirty="0" err="1">
                <a:latin typeface="+mn-lt"/>
              </a:rPr>
              <a:t>Tomaka</a:t>
            </a:r>
            <a:r>
              <a:rPr lang="en-US" sz="2400" dirty="0">
                <a:latin typeface="+mn-lt"/>
              </a:rPr>
              <a:t>, J., Salomon, K., &amp; </a:t>
            </a:r>
            <a:r>
              <a:rPr lang="en-US" sz="2400" dirty="0" err="1">
                <a:latin typeface="+mn-lt"/>
              </a:rPr>
              <a:t>Seery</a:t>
            </a:r>
            <a:r>
              <a:rPr lang="en-US" sz="2400" dirty="0">
                <a:latin typeface="+mn-lt"/>
              </a:rPr>
              <a:t>, M. (2003). The robust nature</a:t>
            </a:r>
          </a:p>
          <a:p>
            <a:pPr>
              <a:spcAft>
                <a:spcPts val="0"/>
              </a:spcAft>
              <a:buNone/>
            </a:pPr>
            <a:r>
              <a:rPr lang="en-US" sz="2400" dirty="0">
                <a:latin typeface="+mn-lt"/>
              </a:rPr>
              <a:t>	of the biopsychosocial model challenge and threat: A reply to Wright and Kirby. 	Personality and Social Psychology Review, 7(3), 234-243.</a:t>
            </a:r>
          </a:p>
          <a:p>
            <a:pPr>
              <a:spcAft>
                <a:spcPts val="0"/>
              </a:spcAft>
              <a:buNone/>
            </a:pPr>
            <a:r>
              <a:rPr lang="en-US" sz="2400" dirty="0">
                <a:latin typeface="+mn-lt"/>
              </a:rPr>
              <a:t>	Kirby. Personality and Social 	Psychology 	Review, 7(3), 234-243.</a:t>
            </a:r>
          </a:p>
          <a:p>
            <a:pPr>
              <a:spcAft>
                <a:spcPts val="0"/>
              </a:spcAft>
              <a:buNone/>
            </a:pPr>
            <a:r>
              <a:rPr lang="en-US" altLang="en-US" sz="2400" dirty="0">
                <a:solidFill>
                  <a:srgbClr val="000000"/>
                </a:solidFill>
                <a:latin typeface="+mn-lt"/>
              </a:rPr>
              <a:t>National Survey on Drug Use and Health. (2017). Home page | CBHSQ data. SAMHSA - 	Substance 	Abuse and Mental Health Services Administration. https://www.samhsa.gov/data/</a:t>
            </a:r>
          </a:p>
          <a:p>
            <a:pPr>
              <a:buNone/>
            </a:pPr>
            <a:r>
              <a:rPr lang="en-US" sz="2400" dirty="0">
                <a:solidFill>
                  <a:srgbClr val="000000"/>
                </a:solidFill>
                <a:latin typeface="+mn-lt"/>
              </a:rPr>
              <a:t>Wormwood, J. B., Khan, Z., Siegel, E., Lynn, S. K., Dy, J.,  Barrett, L. F., &amp; Quigley, K. S.(2019). 	Physiological indices of challenge and threat: A data‐driven investigation of 	autonomic nervous system reactivity during an active coping stressor task. 	Psychophysiology, 56(12), e13454.</a:t>
            </a:r>
          </a:p>
          <a:p>
            <a:pPr>
              <a:buNone/>
            </a:pPr>
            <a:endParaRPr lang="en-US" sz="4000" dirty="0">
              <a:solidFill>
                <a:srgbClr val="000000"/>
              </a:solidFill>
              <a:latin typeface="+mn-lt"/>
            </a:endParaRPr>
          </a:p>
          <a:p>
            <a:pPr lvl="1"/>
            <a:endParaRPr lang="en-US" altLang="en-US" sz="4000" b="1" dirty="0"/>
          </a:p>
        </p:txBody>
      </p:sp>
      <p:sp>
        <p:nvSpPr>
          <p:cNvPr id="15369" name="TextBox 4"/>
          <p:cNvSpPr txBox="1">
            <a:spLocks noChangeArrowheads="1"/>
          </p:cNvSpPr>
          <p:nvPr/>
        </p:nvSpPr>
        <p:spPr bwMode="auto">
          <a:xfrm>
            <a:off x="7467600" y="1447800"/>
            <a:ext cx="2238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5pPr>
            <a:lvl6pPr marL="25146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6pPr>
            <a:lvl7pPr marL="29718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7pPr>
            <a:lvl8pPr marL="34290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8pPr>
            <a:lvl9pPr marL="3886200" indent="-228600" defTabSz="2193925"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a:solidFill>
                  <a:srgbClr val="800000"/>
                </a:solidFill>
                <a:latin typeface="Open Sans" pitchFamily="2" charset="0"/>
              </a:rPr>
              <a:t>™</a:t>
            </a:r>
          </a:p>
        </p:txBody>
      </p:sp>
      <p:sp>
        <p:nvSpPr>
          <p:cNvPr id="15370" name="TextBox 2"/>
          <p:cNvSpPr txBox="1">
            <a:spLocks noChangeArrowheads="1"/>
          </p:cNvSpPr>
          <p:nvPr/>
        </p:nvSpPr>
        <p:spPr bwMode="auto">
          <a:xfrm>
            <a:off x="1981200" y="885825"/>
            <a:ext cx="36880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8000" dirty="0">
                <a:solidFill>
                  <a:schemeClr val="bg1"/>
                </a:solidFill>
                <a:latin typeface="Open Sans" pitchFamily="2" charset="0"/>
              </a:rPr>
              <a:t>College  of  Health and Social Services</a:t>
            </a:r>
          </a:p>
        </p:txBody>
      </p:sp>
      <p:pic>
        <p:nvPicPr>
          <p:cNvPr id="4" name="Picture 3">
            <a:extLst>
              <a:ext uri="{FF2B5EF4-FFF2-40B4-BE49-F238E27FC236}">
                <a16:creationId xmlns:a16="http://schemas.microsoft.com/office/drawing/2014/main" id="{15F1AFDB-F737-426E-AF00-A76593C5F91C}"/>
              </a:ext>
            </a:extLst>
          </p:cNvPr>
          <p:cNvPicPr>
            <a:picLocks noChangeAspect="1"/>
          </p:cNvPicPr>
          <p:nvPr/>
        </p:nvPicPr>
        <p:blipFill>
          <a:blip r:embed="rId2"/>
          <a:stretch>
            <a:fillRect/>
          </a:stretch>
        </p:blipFill>
        <p:spPr>
          <a:xfrm>
            <a:off x="15685477" y="25334625"/>
            <a:ext cx="12191999" cy="5526376"/>
          </a:xfrm>
          <a:prstGeom prst="rect">
            <a:avLst/>
          </a:prstGeom>
        </p:spPr>
      </p:pic>
      <p:graphicFrame>
        <p:nvGraphicFramePr>
          <p:cNvPr id="13" name="Table 12">
            <a:extLst>
              <a:ext uri="{FF2B5EF4-FFF2-40B4-BE49-F238E27FC236}">
                <a16:creationId xmlns:a16="http://schemas.microsoft.com/office/drawing/2014/main" id="{37E01C1B-EE35-4CE6-8C1B-D6BE6B233D4E}"/>
              </a:ext>
            </a:extLst>
          </p:cNvPr>
          <p:cNvGraphicFramePr>
            <a:graphicFrameLocks noGrp="1"/>
          </p:cNvGraphicFramePr>
          <p:nvPr>
            <p:extLst>
              <p:ext uri="{D42A27DB-BD31-4B8C-83A1-F6EECF244321}">
                <p14:modId xmlns:p14="http://schemas.microsoft.com/office/powerpoint/2010/main" val="850657155"/>
              </p:ext>
            </p:extLst>
          </p:nvPr>
        </p:nvGraphicFramePr>
        <p:xfrm>
          <a:off x="15697200" y="10298067"/>
          <a:ext cx="12191999" cy="6018911"/>
        </p:xfrm>
        <a:graphic>
          <a:graphicData uri="http://schemas.openxmlformats.org/drawingml/2006/table">
            <a:tbl>
              <a:tblPr firstRow="1" firstCol="1" bandRow="1"/>
              <a:tblGrid>
                <a:gridCol w="6758608">
                  <a:extLst>
                    <a:ext uri="{9D8B030D-6E8A-4147-A177-3AD203B41FA5}">
                      <a16:colId xmlns:a16="http://schemas.microsoft.com/office/drawing/2014/main" val="3525563251"/>
                    </a:ext>
                  </a:extLst>
                </a:gridCol>
                <a:gridCol w="2650434">
                  <a:extLst>
                    <a:ext uri="{9D8B030D-6E8A-4147-A177-3AD203B41FA5}">
                      <a16:colId xmlns:a16="http://schemas.microsoft.com/office/drawing/2014/main" val="3616543987"/>
                    </a:ext>
                  </a:extLst>
                </a:gridCol>
                <a:gridCol w="2782957">
                  <a:extLst>
                    <a:ext uri="{9D8B030D-6E8A-4147-A177-3AD203B41FA5}">
                      <a16:colId xmlns:a16="http://schemas.microsoft.com/office/drawing/2014/main" val="1444164551"/>
                    </a:ext>
                  </a:extLst>
                </a:gridCol>
              </a:tblGrid>
              <a:tr h="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Depression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31834285"/>
                  </a:ext>
                </a:extLst>
              </a:tr>
              <a:tr h="205105">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i="1">
                          <a:effectLst/>
                          <a:latin typeface="Calibri" panose="020F0502020204030204" pitchFamily="34" charset="0"/>
                          <a:ea typeface="Calibri" panose="020F0502020204030204" pitchFamily="34" charset="0"/>
                          <a:cs typeface="Calibri" panose="020F0502020204030204" pitchFamily="34" charset="0"/>
                        </a:rPr>
                        <a:t>R</a:t>
                      </a:r>
                      <a:r>
                        <a:rPr lang="en-US" sz="2400" baseline="30000">
                          <a:effectLst/>
                          <a:latin typeface="Calibri" panose="020F0502020204030204" pitchFamily="34" charset="0"/>
                          <a:ea typeface="Calibri" panose="020F0502020204030204" pitchFamily="34" charset="0"/>
                          <a:cs typeface="Calibri" panose="020F0502020204030204" pitchFamily="34" charset="0"/>
                        </a:rPr>
                        <a:t>2 </a:t>
                      </a:r>
                      <a:r>
                        <a:rPr lang="en-US" sz="2400">
                          <a:effectLst/>
                          <a:latin typeface="Calibri" panose="020F0502020204030204" pitchFamily="34" charset="0"/>
                          <a:ea typeface="Calibri" panose="020F0502020204030204" pitchFamily="34" charset="0"/>
                          <a:cs typeface="Calibri" panose="020F0502020204030204" pitchFamily="34" charset="0"/>
                        </a:rPr>
                        <a:t>Δ</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i="1">
                          <a:effectLst/>
                          <a:latin typeface="Calibri" panose="020F0502020204030204" pitchFamily="34" charset="0"/>
                          <a:ea typeface="Calibri" panose="020F0502020204030204" pitchFamily="34" charset="0"/>
                          <a:cs typeface="Calibri" panose="020F0502020204030204" pitchFamily="34" charset="0"/>
                        </a:rPr>
                        <a:t>Β</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790307"/>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Step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63424623"/>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GSE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522894851"/>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CSE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29124447"/>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CH APPRAISAL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606566468"/>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Step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754112238"/>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GSE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15108376"/>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CSE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71259429"/>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CH APPRAISAL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772903288"/>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GSE x CSE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219334173"/>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GSE x CH APPRAISAL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442881101"/>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CSE x CH APPRAISAL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412989836"/>
                  </a:ext>
                </a:extLst>
              </a:tr>
              <a:tr h="274320">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GSE x CSE x CH APPRAISAL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722408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685</Words>
  <Application>Microsoft Office PowerPoint</Application>
  <PresentationFormat>Custom</PresentationFormat>
  <Paragraphs>93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Open Sans</vt:lpstr>
      <vt:lpstr>Times New Roman</vt:lpstr>
      <vt:lpstr>Office Theme</vt:lpstr>
      <vt:lpstr> Predicting Depression among Municipal Firefighters: The role of Global Self-Esteem, Contingent Self-Esteem and Challenge Appraisal Osasere Emovon, Joe Tomaka, Ph.D., Public Health Sciences, New Mexico State University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poster</dc:title>
  <dc:creator>University Communications</dc:creator>
  <cp:lastModifiedBy>Christine Winfield</cp:lastModifiedBy>
  <cp:revision>73</cp:revision>
  <cp:lastPrinted>2017-09-07T21:09:20Z</cp:lastPrinted>
  <dcterms:created xsi:type="dcterms:W3CDTF">2011-01-26T16:12:11Z</dcterms:created>
  <dcterms:modified xsi:type="dcterms:W3CDTF">2020-09-24T20:10:34Z</dcterms:modified>
</cp:coreProperties>
</file>